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79" r:id="rId4"/>
    <p:sldId id="273" r:id="rId5"/>
    <p:sldId id="277" r:id="rId6"/>
    <p:sldId id="259" r:id="rId7"/>
    <p:sldId id="266" r:id="rId8"/>
    <p:sldId id="267" r:id="rId9"/>
    <p:sldId id="271" r:id="rId10"/>
    <p:sldId id="280" r:id="rId11"/>
    <p:sldId id="262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42" autoAdjust="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E69F3-549A-49FA-BD6E-6F2C2358FC8D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A7269-6942-4BBD-AC6F-FA402FF140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50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F6F53-7BD0-4313-9810-4104100D9C1C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B6AD9-68E7-45C4-B5BE-8F3E071F0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1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B6AD9-68E7-45C4-B5BE-8F3E071F0F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79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t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720-19E9-4961-A17A-14BF42D0407D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Comptroller and Auditor General of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2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2B6F-2B94-4E74-BB36-C6E4C46F5AF5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Comptroller and Auditor General of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9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8E3F-0BB0-4F01-BA6C-35FBFDD21F13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Comptroller and Auditor General of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3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7790-9E5B-4AF8-A02F-FC274B1ACE9D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Comptroller and Auditor General of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0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6E50-0D1C-4BA3-9FFF-47E75A830EC2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Comptroller and Auditor General of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6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B502-9327-420B-8618-B34EF2E8A812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Comptroller and Auditor General of India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2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5E23-2B2F-4704-9C7D-4F0ADB2B56E5}" type="datetime1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Comptroller and Auditor General of India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7248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D504-5DEF-41A3-BCE7-62D0F79F2848}" type="datetime1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Comptroller and Auditor General of India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0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FEC6-BB34-4C99-A325-D2465AC13315}" type="datetime1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Comptroller and Auditor General of India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1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9C93-450A-4234-AC5F-E6093E51D2DE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Comptroller and Auditor General of India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2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1-24BC-4198-9037-7AE9BB02DAA6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Comptroller and Auditor General of India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8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2320" y="1109572"/>
            <a:ext cx="7886700" cy="776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133599"/>
            <a:ext cx="7886700" cy="404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25E23-2B2F-4704-9C7D-4F0ADB2B56E5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Comptroller and Auditor General of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صورة 73" descr="الوصف: Logo INTOSAI Audit">
            <a:extLst>
              <a:ext uri="{FF2B5EF4-FFF2-40B4-BE49-F238E27FC236}">
                <a16:creationId xmlns:a16="http://schemas.microsoft.com/office/drawing/2014/main" xmlns="" id="{8562F346-074C-4A5D-9FE6-3C8FA90A8A31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5026"/>
            <a:ext cx="2381250" cy="706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Supreme Audit Institution of India">
            <a:extLst>
              <a:ext uri="{FF2B5EF4-FFF2-40B4-BE49-F238E27FC236}">
                <a16:creationId xmlns:a16="http://schemas.microsoft.com/office/drawing/2014/main" xmlns="" id="{DA23E7F5-87C5-455E-A4CA-CB5DACB824D6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820" y="136524"/>
            <a:ext cx="1219200" cy="9081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074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7772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WGITA Work Plan 2023-2025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14800"/>
            <a:ext cx="6858000" cy="1655762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b="1" dirty="0"/>
              <a:t>SAI India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E9E2D3-72D4-4B45-84EE-790F9B37C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33599"/>
            <a:ext cx="7162800" cy="3124201"/>
          </a:xfrm>
        </p:spPr>
        <p:txBody>
          <a:bodyPr/>
          <a:lstStyle/>
          <a:p>
            <a:pPr marL="0" indent="0" algn="just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kern="120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Projects from Workplan 2020-22 to be continued in 2023-25:</a:t>
            </a:r>
          </a:p>
          <a:p>
            <a:pPr marL="0" algn="just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2400" b="0" i="0" u="none" strike="noStrike" kern="1200" spc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kern="120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Quarterly Webinars on IT Audit Topic led by US GAO and SAI India.</a:t>
            </a:r>
          </a:p>
          <a:p>
            <a:pPr marL="0" algn="ctr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IN" sz="2400" b="0" i="0" u="none" strike="noStrike" dirty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kern="120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Maintenance of IT Audit Database in the WGITA Webpage led by SAI Bhutan</a:t>
            </a:r>
            <a:endParaRPr lang="en-IN" sz="24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883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143000"/>
            <a:ext cx="7886700" cy="4043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r>
              <a:rPr lang="en-US" sz="3200" b="1" dirty="0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481328"/>
            <a:ext cx="7162800" cy="43098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/>
              <a:t>Mission</a:t>
            </a:r>
          </a:p>
          <a:p>
            <a:pPr marL="361950" indent="0" algn="just">
              <a:buNone/>
            </a:pPr>
            <a:endParaRPr lang="en-US" dirty="0"/>
          </a:p>
          <a:p>
            <a:pPr marL="704850" indent="-342900" algn="just">
              <a:buFont typeface="Wingdings" panose="05000000000000000000" pitchFamily="2" charset="2"/>
              <a:buChar char="§"/>
            </a:pPr>
            <a:r>
              <a:rPr lang="en-US" dirty="0"/>
              <a:t>To support SAIs in developing their knowledge and skills in the use of IT audits</a:t>
            </a:r>
          </a:p>
          <a:p>
            <a:pPr marL="704850" indent="-342900" algn="just">
              <a:buFont typeface="Wingdings" panose="05000000000000000000" pitchFamily="2" charset="2"/>
              <a:buChar char="§"/>
            </a:pPr>
            <a:endParaRPr lang="en-US" dirty="0"/>
          </a:p>
          <a:p>
            <a:pPr marL="704850" indent="-342900" algn="just">
              <a:buFont typeface="Wingdings" panose="05000000000000000000" pitchFamily="2" charset="2"/>
              <a:buChar char="§"/>
            </a:pPr>
            <a:r>
              <a:rPr lang="en-US" dirty="0"/>
              <a:t>To develop standards and guidance </a:t>
            </a:r>
          </a:p>
          <a:p>
            <a:pPr marL="704850" indent="-342900" algn="just">
              <a:buFont typeface="Wingdings" panose="05000000000000000000" pitchFamily="2" charset="2"/>
              <a:buChar char="§"/>
            </a:pPr>
            <a:endParaRPr lang="en-US" dirty="0"/>
          </a:p>
          <a:p>
            <a:pPr marL="704850" indent="-342900" algn="just">
              <a:buFont typeface="Wingdings" panose="05000000000000000000" pitchFamily="2" charset="2"/>
              <a:buChar char="§"/>
            </a:pPr>
            <a:r>
              <a:rPr lang="en-US" dirty="0"/>
              <a:t>Sharing best practices, and encouraging bilateral and regional cooperation.</a:t>
            </a:r>
          </a:p>
          <a:p>
            <a:pPr lvl="0" algn="just"/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054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735" y="1128712"/>
            <a:ext cx="7886700" cy="7762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Draft Work Plan 2023-2025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599" y="2071688"/>
            <a:ext cx="7239001" cy="31861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Survey for the Workplan floated - February 2022 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/>
              <a:t>Review of previous products of WGITA to assess their current worthiness, </a:t>
            </a:r>
            <a:r>
              <a:rPr lang="en-US" dirty="0"/>
              <a:t>led</a:t>
            </a:r>
            <a:r>
              <a:rPr lang="en-US" b="1" dirty="0"/>
              <a:t> </a:t>
            </a:r>
            <a:r>
              <a:rPr lang="en-US" dirty="0"/>
              <a:t>by US GAO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Roadmap for development of future GUIDs in the 5100 Series </a:t>
            </a:r>
            <a:r>
              <a:rPr lang="en-US" dirty="0"/>
              <a:t>led by SAI Pakistan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6262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153400" cy="5410200"/>
          </a:xfrm>
        </p:spPr>
        <p:txBody>
          <a:bodyPr>
            <a:noAutofit/>
          </a:bodyPr>
          <a:lstStyle/>
          <a:p>
            <a:pPr marL="223838" lvl="1" indent="0" algn="just">
              <a:lnSpc>
                <a:spcPct val="100000"/>
              </a:lnSpc>
              <a:buNone/>
            </a:pPr>
            <a:r>
              <a:rPr lang="en-US" sz="2200" b="1" dirty="0"/>
              <a:t>Review of previous products of WGITA to assess their current worthiness </a:t>
            </a:r>
            <a:r>
              <a:rPr lang="en-US" sz="2200" dirty="0"/>
              <a:t>recommended</a:t>
            </a:r>
            <a:r>
              <a:rPr lang="en-US" sz="2200" b="1" dirty="0"/>
              <a:t> </a:t>
            </a:r>
            <a:r>
              <a:rPr lang="en-US" sz="2200" dirty="0"/>
              <a:t>archiving of following documents:</a:t>
            </a:r>
          </a:p>
          <a:p>
            <a:pPr marL="223838" lvl="1" indent="0" algn="just">
              <a:lnSpc>
                <a:spcPct val="100000"/>
              </a:lnSpc>
              <a:buNone/>
            </a:pPr>
            <a:endParaRPr lang="en-US" sz="2200" dirty="0"/>
          </a:p>
          <a:p>
            <a:pPr marL="452438" lvl="1" indent="-269875">
              <a:lnSpc>
                <a:spcPct val="100000"/>
              </a:lnSpc>
              <a:buFont typeface="+mj-lt"/>
              <a:buAutoNum type="arabicPeriod"/>
            </a:pPr>
            <a:r>
              <a:rPr lang="en-US" sz="2200" dirty="0"/>
              <a:t>Guide to Developing IT Strategies in SAIs (1995)</a:t>
            </a:r>
            <a:endParaRPr lang="en-IN" sz="2200" dirty="0"/>
          </a:p>
          <a:p>
            <a:pPr marL="452438" lvl="1" indent="-269875">
              <a:lnSpc>
                <a:spcPct val="100000"/>
              </a:lnSpc>
              <a:buFont typeface="+mj-lt"/>
              <a:buAutoNum type="arabicPeriod"/>
            </a:pPr>
            <a:r>
              <a:rPr lang="en-US" sz="2200" dirty="0"/>
              <a:t>INTOSAI Information System Security Review Methodology (1995)</a:t>
            </a:r>
            <a:endParaRPr lang="en-IN" sz="2200" dirty="0"/>
          </a:p>
          <a:p>
            <a:pPr marL="452438" lvl="1" indent="-269875">
              <a:lnSpc>
                <a:spcPct val="100000"/>
              </a:lnSpc>
              <a:buFont typeface="+mj-lt"/>
              <a:buAutoNum type="arabicPeriod"/>
            </a:pPr>
            <a:r>
              <a:rPr lang="en-US" sz="2200" dirty="0"/>
              <a:t>Introducing Performance Audit Of The Use Of EDP (1995)</a:t>
            </a:r>
            <a:endParaRPr lang="en-IN" sz="2200" dirty="0"/>
          </a:p>
          <a:p>
            <a:pPr marL="452438" lvl="1" indent="-269875">
              <a:lnSpc>
                <a:spcPct val="100000"/>
              </a:lnSpc>
              <a:buFont typeface="+mj-lt"/>
              <a:buAutoNum type="arabicPeriod"/>
            </a:pPr>
            <a:r>
              <a:rPr lang="en-US" sz="2200" dirty="0"/>
              <a:t>Why IT Projects Fail – Best Practice Guidance (1995)</a:t>
            </a:r>
            <a:endParaRPr lang="en-IN" sz="2200" dirty="0"/>
          </a:p>
          <a:p>
            <a:pPr marL="452438" lvl="1" indent="-269875">
              <a:lnSpc>
                <a:spcPct val="100000"/>
              </a:lnSpc>
              <a:buFont typeface="+mj-lt"/>
              <a:buAutoNum type="arabicPeriod"/>
            </a:pPr>
            <a:r>
              <a:rPr lang="en-US" sz="2200" dirty="0"/>
              <a:t>Auditing IT Service Management – Risk Assessment (2001) </a:t>
            </a:r>
            <a:endParaRPr lang="en-IN" sz="2200" dirty="0"/>
          </a:p>
          <a:p>
            <a:pPr marL="452438" lvl="1" indent="-269875">
              <a:lnSpc>
                <a:spcPct val="100000"/>
              </a:lnSpc>
              <a:buFont typeface="+mj-lt"/>
              <a:buAutoNum type="arabicPeriod"/>
            </a:pPr>
            <a:r>
              <a:rPr lang="en-US" sz="2200" dirty="0"/>
              <a:t>Communication Security On Internet-The Swedish National Audit Office (2001)</a:t>
            </a:r>
            <a:endParaRPr lang="en-IN" sz="2200" dirty="0"/>
          </a:p>
          <a:p>
            <a:pPr marL="452438" lvl="1" indent="-269875">
              <a:lnSpc>
                <a:spcPct val="100000"/>
              </a:lnSpc>
              <a:buFont typeface="+mj-lt"/>
              <a:buAutoNum type="arabicPeriod"/>
            </a:pPr>
            <a:r>
              <a:rPr lang="en-US" sz="2200" dirty="0"/>
              <a:t>Intranets For SAIs – An INTOSAI EDP Audit Committee Research Paper (2001)</a:t>
            </a:r>
            <a:endParaRPr lang="en-IN" sz="2200" dirty="0"/>
          </a:p>
          <a:p>
            <a:pPr marL="452438" lvl="1" indent="-269875">
              <a:lnSpc>
                <a:spcPct val="100000"/>
              </a:lnSpc>
              <a:buFont typeface="+mj-lt"/>
              <a:buAutoNum type="arabicPeriod"/>
            </a:pPr>
            <a:r>
              <a:rPr lang="en-US" sz="2200" dirty="0"/>
              <a:t>Information Systems Auditing Glossary of Terms (2001)</a:t>
            </a:r>
          </a:p>
        </p:txBody>
      </p:sp>
    </p:spTree>
    <p:extLst>
      <p:ext uri="{BB962C8B-B14F-4D97-AF65-F5344CB8AC3E}">
        <p14:creationId xmlns:p14="http://schemas.microsoft.com/office/powerpoint/2010/main" val="286784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676400"/>
            <a:ext cx="7239000" cy="3809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Roadmap for development of future GUIDs in the 5100 Series </a:t>
            </a:r>
            <a:r>
              <a:rPr lang="en-US" dirty="0"/>
              <a:t>identified following future projects:</a:t>
            </a:r>
          </a:p>
          <a:p>
            <a:pPr marL="0" indent="0">
              <a:buNone/>
            </a:pPr>
            <a:endParaRPr lang="en-IN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Cloud Computing Audit </a:t>
            </a:r>
            <a:endParaRPr lang="en-IN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Big Data Audit </a:t>
            </a:r>
            <a:endParaRPr lang="en-IN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Audit of Smart City initiatives </a:t>
            </a:r>
            <a:endParaRPr lang="en-IN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 &amp; review of AI solutions </a:t>
            </a:r>
            <a:endParaRPr lang="en-IN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Audit of Blockchain solutions </a:t>
            </a:r>
            <a:endParaRPr lang="en-IN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 of IT for forensic audit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23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466" y="1131216"/>
            <a:ext cx="7886700" cy="7762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Draft Work Plan 2023-2025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2286000"/>
            <a:ext cx="76200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Non-IFPP projects shortlisted</a:t>
            </a:r>
          </a:p>
          <a:p>
            <a:pPr algn="just"/>
            <a:endParaRPr lang="en-US" sz="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313482"/>
              </p:ext>
            </p:extLst>
          </p:nvPr>
        </p:nvGraphicFramePr>
        <p:xfrm>
          <a:off x="380999" y="2890960"/>
          <a:ext cx="8382001" cy="2447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90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71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35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project</a:t>
                      </a:r>
                      <a:endParaRPr lang="en-IN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SAIs</a:t>
                      </a:r>
                      <a:endParaRPr lang="en-IN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 SAI</a:t>
                      </a:r>
                      <a:endParaRPr lang="en-IN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Guidance on use &amp; review of Artificial Intelligence Solutions 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Egypt, Hungary, Japan, Mexico, Pakistan, USA, AFROSAI-E</a:t>
                      </a:r>
                      <a:endParaRPr lang="en-IN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9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Guidelines on Cloud Computing Audit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Ecuador, Egypt, Kuwait, Malaysia, USA, Georgia, AFROSAI-E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0702" y="471672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001" y="2133600"/>
            <a:ext cx="7161998" cy="3276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Other non-IFPP projects proposed :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err="1"/>
              <a:t>Updation</a:t>
            </a:r>
            <a:r>
              <a:rPr lang="en-US" dirty="0"/>
              <a:t> of </a:t>
            </a:r>
            <a:r>
              <a:rPr lang="en-US" b="1" dirty="0"/>
              <a:t>WGITA IDI Handbook on IT Audit </a:t>
            </a:r>
            <a:r>
              <a:rPr lang="en-US" dirty="0"/>
              <a:t>is under final stage of completion by US GAO and IDI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Supplement to updated Handbook : </a:t>
            </a:r>
            <a:r>
              <a:rPr lang="en-US" dirty="0"/>
              <a:t>Development of detailed Audit Matrixes which were previously delinked from updated Handbook</a:t>
            </a:r>
          </a:p>
          <a:p>
            <a:pPr marL="452438" lvl="1" indent="-269875">
              <a:buFont typeface="Wingdings" panose="05000000000000000000" pitchFamily="2" charset="2"/>
              <a:buChar char="Ø"/>
            </a:pP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FE5ABDF-00BD-4F69-A1D9-3B658DD52216}"/>
              </a:ext>
            </a:extLst>
          </p:cNvPr>
          <p:cNvSpPr txBox="1">
            <a:spLocks/>
          </p:cNvSpPr>
          <p:nvPr/>
        </p:nvSpPr>
        <p:spPr>
          <a:xfrm>
            <a:off x="482466" y="1131216"/>
            <a:ext cx="7886700" cy="776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dirty="0"/>
              <a:t>Draft Work Plan 2023-2025</a:t>
            </a:r>
          </a:p>
        </p:txBody>
      </p:sp>
    </p:spTree>
    <p:extLst>
      <p:ext uri="{BB962C8B-B14F-4D97-AF65-F5344CB8AC3E}">
        <p14:creationId xmlns:p14="http://schemas.microsoft.com/office/powerpoint/2010/main" val="3704695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47661"/>
            <a:ext cx="7162800" cy="3657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Other non-IFPP projects proposed :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Global Curriculum on IT Audit has been prepared by SAI India.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Proposal for updated IT Audit Courseware Phase I:</a:t>
            </a:r>
          </a:p>
          <a:p>
            <a:pPr marL="625475" lvl="2" indent="-355600">
              <a:buFont typeface="Wingdings" panose="05000000000000000000" pitchFamily="2" charset="2"/>
              <a:buChar char="Ø"/>
            </a:pPr>
            <a:r>
              <a:rPr lang="en-US" dirty="0"/>
              <a:t>A standard e-learning content </a:t>
            </a:r>
          </a:p>
          <a:p>
            <a:pPr marL="625475" lvl="2" indent="-355600">
              <a:buFont typeface="Wingdings" panose="05000000000000000000" pitchFamily="2" charset="2"/>
              <a:buChar char="Ø"/>
            </a:pPr>
            <a:r>
              <a:rPr lang="en-US" dirty="0"/>
              <a:t>To cover areas indicated in Global Curriculum</a:t>
            </a:r>
          </a:p>
          <a:p>
            <a:pPr marL="625475" lvl="2" indent="-355600">
              <a:buFont typeface="Wingdings" panose="05000000000000000000" pitchFamily="2" charset="2"/>
              <a:buChar char="Ø"/>
            </a:pPr>
            <a:r>
              <a:rPr lang="en-US" dirty="0"/>
              <a:t>Collaboration with IDI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05118938-7553-4687-B5E4-95D9A75ADE9F}"/>
              </a:ext>
            </a:extLst>
          </p:cNvPr>
          <p:cNvSpPr txBox="1">
            <a:spLocks/>
          </p:cNvSpPr>
          <p:nvPr/>
        </p:nvSpPr>
        <p:spPr>
          <a:xfrm>
            <a:off x="495300" y="1066800"/>
            <a:ext cx="7886700" cy="776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dirty="0"/>
              <a:t>Draft Work Plan 2023-2025</a:t>
            </a:r>
          </a:p>
        </p:txBody>
      </p:sp>
    </p:spTree>
    <p:extLst>
      <p:ext uri="{BB962C8B-B14F-4D97-AF65-F5344CB8AC3E}">
        <p14:creationId xmlns:p14="http://schemas.microsoft.com/office/powerpoint/2010/main" val="481938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391400" cy="4038600"/>
          </a:xfrm>
        </p:spPr>
        <p:txBody>
          <a:bodyPr>
            <a:normAutofit lnSpcReduction="10000"/>
          </a:bodyPr>
          <a:lstStyle/>
          <a:p>
            <a:pPr marL="452438" lvl="1" indent="-365125">
              <a:buNone/>
            </a:pP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IFPP project proposed:</a:t>
            </a:r>
          </a:p>
          <a:p>
            <a:pPr marL="452438" lvl="1" indent="-365125">
              <a:buNone/>
            </a:pPr>
            <a:endParaRPr lang="en-IN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 lvl="1" indent="0">
              <a:buNone/>
            </a:pPr>
            <a:r>
              <a:rPr lang="en-US" b="1" dirty="0"/>
              <a:t>INTOSAI Guidance on audit of acquisition, development and implementation of IT Systems:</a:t>
            </a:r>
            <a:endParaRPr lang="en-IN" sz="2800" dirty="0"/>
          </a:p>
          <a:p>
            <a:pPr marL="808038" lvl="1" indent="-355600">
              <a:buFont typeface="Wingdings" panose="05000000000000000000" pitchFamily="2" charset="2"/>
              <a:buChar char="Ø"/>
            </a:pPr>
            <a:r>
              <a:rPr lang="en-US" dirty="0"/>
              <a:t>For inclusion in INTOSAI Strategic Development Plan (SDP) 2023-26. </a:t>
            </a:r>
          </a:p>
          <a:p>
            <a:pPr marL="808038" lvl="1" indent="-355600">
              <a:buFont typeface="Wingdings" panose="05000000000000000000" pitchFamily="2" charset="2"/>
              <a:buChar char="Ø"/>
            </a:pPr>
            <a:endParaRPr lang="en-US" sz="1200" dirty="0"/>
          </a:p>
          <a:p>
            <a:pPr marL="808038" lvl="1" indent="-355600">
              <a:buFont typeface="Wingdings" panose="05000000000000000000" pitchFamily="2" charset="2"/>
              <a:buChar char="Ø"/>
            </a:pPr>
            <a:r>
              <a:rPr lang="en-US" dirty="0"/>
              <a:t>Corresponds to Domain II (Acquire, develop, implement) of the COBIT framework.</a:t>
            </a:r>
          </a:p>
          <a:p>
            <a:pPr marL="452438" lvl="1" indent="0">
              <a:buNone/>
            </a:pPr>
            <a:endParaRPr lang="en-US" sz="1200" dirty="0"/>
          </a:p>
          <a:p>
            <a:pPr marL="808038" lvl="1" indent="-355600">
              <a:buFont typeface="Wingdings" panose="05000000000000000000" pitchFamily="2" charset="2"/>
              <a:buChar char="Ø"/>
            </a:pPr>
            <a:r>
              <a:rPr lang="en-US" dirty="0"/>
              <a:t>SAI India proposes to lead this project.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838200"/>
            <a:ext cx="8229600" cy="9906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IN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9DF38E8-D23A-4A11-8C91-F2BE6ECC05B0}"/>
              </a:ext>
            </a:extLst>
          </p:cNvPr>
          <p:cNvSpPr txBox="1">
            <a:spLocks/>
          </p:cNvSpPr>
          <p:nvPr/>
        </p:nvSpPr>
        <p:spPr>
          <a:xfrm>
            <a:off x="495300" y="1066800"/>
            <a:ext cx="7886700" cy="776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dirty="0"/>
              <a:t>Draft Work Plan 2023-2025</a:t>
            </a:r>
          </a:p>
        </p:txBody>
      </p:sp>
    </p:spTree>
    <p:extLst>
      <p:ext uri="{BB962C8B-B14F-4D97-AF65-F5344CB8AC3E}">
        <p14:creationId xmlns:p14="http://schemas.microsoft.com/office/powerpoint/2010/main" val="1281051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575</TotalTime>
  <Words>472</Words>
  <Application>Microsoft Office PowerPoint</Application>
  <PresentationFormat>On-screen Show (4:3)</PresentationFormat>
  <Paragraphs>83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WGITA Work Plan 2023-2025</vt:lpstr>
      <vt:lpstr>PowerPoint Presentation</vt:lpstr>
      <vt:lpstr>Draft Work Plan 2023-2025</vt:lpstr>
      <vt:lpstr>PowerPoint Presentation</vt:lpstr>
      <vt:lpstr>PowerPoint Presentation</vt:lpstr>
      <vt:lpstr>Draft Work Plan 2023-2025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WGITA Work Plan (2014-2016)</dc:title>
  <dc:creator>Dell</dc:creator>
  <cp:lastModifiedBy>Administrator</cp:lastModifiedBy>
  <cp:revision>150</cp:revision>
  <cp:lastPrinted>2022-05-23T11:06:41Z</cp:lastPrinted>
  <dcterms:created xsi:type="dcterms:W3CDTF">2006-08-16T00:00:00Z</dcterms:created>
  <dcterms:modified xsi:type="dcterms:W3CDTF">2022-05-23T11:09:19Z</dcterms:modified>
</cp:coreProperties>
</file>