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6"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0E8D9-356B-48C2-AFE5-C957850E0D9E}" type="doc">
      <dgm:prSet loTypeId="urn:microsoft.com/office/officeart/2016/7/layout/HexagonTimeline" loCatId="process" qsTypeId="urn:microsoft.com/office/officeart/2005/8/quickstyle/simple1" qsCatId="simple" csTypeId="urn:microsoft.com/office/officeart/2005/8/colors/colorful1" csCatId="colorful" phldr="1"/>
      <dgm:spPr/>
      <dgm:t>
        <a:bodyPr/>
        <a:lstStyle/>
        <a:p>
          <a:endParaRPr lang="en-US"/>
        </a:p>
      </dgm:t>
    </dgm:pt>
    <dgm:pt modelId="{15235CA5-E9F1-4D70-BC0C-0142E33E2217}">
      <dgm:prSet custT="1"/>
      <dgm:spPr/>
      <dgm:t>
        <a:bodyPr/>
        <a:lstStyle/>
        <a:p>
          <a:r>
            <a:rPr lang="en-US" sz="2400" dirty="0">
              <a:latin typeface="Times New Roman" panose="02020603050405020304" pitchFamily="18" charset="0"/>
              <a:cs typeface="Times New Roman" panose="02020603050405020304" pitchFamily="18" charset="0"/>
            </a:rPr>
            <a:t>August 2020</a:t>
          </a:r>
        </a:p>
      </dgm:t>
    </dgm:pt>
    <dgm:pt modelId="{323754C4-438E-47F5-AD23-35AEFC7167D4}" type="parTrans" cxnId="{4AB8F47E-ED43-453C-9C7E-365BB798DCB7}">
      <dgm:prSet/>
      <dgm:spPr/>
      <dgm:t>
        <a:bodyPr/>
        <a:lstStyle/>
        <a:p>
          <a:endParaRPr lang="en-US" sz="2400">
            <a:latin typeface="Times New Roman" panose="02020603050405020304" pitchFamily="18" charset="0"/>
            <a:cs typeface="Times New Roman" panose="02020603050405020304" pitchFamily="18" charset="0"/>
          </a:endParaRPr>
        </a:p>
      </dgm:t>
    </dgm:pt>
    <dgm:pt modelId="{458CBA15-2FFD-4EDB-9A2C-26BDC7CD6A2C}" type="sibTrans" cxnId="{4AB8F47E-ED43-453C-9C7E-365BB798DCB7}">
      <dgm:prSet/>
      <dgm:spPr/>
      <dgm:t>
        <a:bodyPr/>
        <a:lstStyle/>
        <a:p>
          <a:endParaRPr lang="en-US" sz="2400">
            <a:latin typeface="Times New Roman" panose="02020603050405020304" pitchFamily="18" charset="0"/>
            <a:cs typeface="Times New Roman" panose="02020603050405020304" pitchFamily="18" charset="0"/>
          </a:endParaRPr>
        </a:p>
      </dgm:t>
    </dgm:pt>
    <dgm:pt modelId="{6EAAE788-16F9-42E5-82E0-ECD0BDC4356D}">
      <dgm:prSet custT="1"/>
      <dgm:spPr/>
      <dgm:t>
        <a:bodyPr/>
        <a:lstStyle/>
        <a:p>
          <a:r>
            <a:rPr lang="en-US" sz="2400" dirty="0">
              <a:latin typeface="Times New Roman" panose="02020603050405020304" pitchFamily="18" charset="0"/>
              <a:cs typeface="Times New Roman" panose="02020603050405020304" pitchFamily="18" charset="0"/>
            </a:rPr>
            <a:t>Project proposals approved in August 2020.</a:t>
          </a:r>
        </a:p>
      </dgm:t>
    </dgm:pt>
    <dgm:pt modelId="{8DDF9E4A-EBCD-43F4-AF09-FA3F08B2DCF9}" type="parTrans" cxnId="{6838B2C8-81E9-41A7-893F-7FC713BFA758}">
      <dgm:prSet/>
      <dgm:spPr/>
      <dgm:t>
        <a:bodyPr/>
        <a:lstStyle/>
        <a:p>
          <a:endParaRPr lang="en-US" sz="2400">
            <a:latin typeface="Times New Roman" panose="02020603050405020304" pitchFamily="18" charset="0"/>
            <a:cs typeface="Times New Roman" panose="02020603050405020304" pitchFamily="18" charset="0"/>
          </a:endParaRPr>
        </a:p>
      </dgm:t>
    </dgm:pt>
    <dgm:pt modelId="{E1E1CCC7-3092-470E-80F0-1DC995E39496}" type="sibTrans" cxnId="{6838B2C8-81E9-41A7-893F-7FC713BFA758}">
      <dgm:prSet/>
      <dgm:spPr/>
      <dgm:t>
        <a:bodyPr/>
        <a:lstStyle/>
        <a:p>
          <a:endParaRPr lang="en-US" sz="2400">
            <a:latin typeface="Times New Roman" panose="02020603050405020304" pitchFamily="18" charset="0"/>
            <a:cs typeface="Times New Roman" panose="02020603050405020304" pitchFamily="18" charset="0"/>
          </a:endParaRPr>
        </a:p>
      </dgm:t>
    </dgm:pt>
    <dgm:pt modelId="{32B727F7-586B-4C36-B1D4-5CEAC2768D08}">
      <dgm:prSet custT="1"/>
      <dgm:spPr/>
      <dgm:t>
        <a:bodyPr/>
        <a:lstStyle/>
        <a:p>
          <a:r>
            <a:rPr lang="en-US" sz="2400" dirty="0">
              <a:latin typeface="Times New Roman" panose="02020603050405020304" pitchFamily="18" charset="0"/>
              <a:cs typeface="Times New Roman" panose="02020603050405020304" pitchFamily="18" charset="0"/>
            </a:rPr>
            <a:t>2022/ 2023</a:t>
          </a:r>
        </a:p>
      </dgm:t>
    </dgm:pt>
    <dgm:pt modelId="{11DBA5C0-5BED-419E-8CB8-27DE3815B85B}" type="parTrans" cxnId="{3D58D1EE-A797-440B-BA0C-7DAA1CAB0C5C}">
      <dgm:prSet/>
      <dgm:spPr/>
      <dgm:t>
        <a:bodyPr/>
        <a:lstStyle/>
        <a:p>
          <a:endParaRPr lang="en-US" sz="2400">
            <a:latin typeface="Times New Roman" panose="02020603050405020304" pitchFamily="18" charset="0"/>
            <a:cs typeface="Times New Roman" panose="02020603050405020304" pitchFamily="18" charset="0"/>
          </a:endParaRPr>
        </a:p>
      </dgm:t>
    </dgm:pt>
    <dgm:pt modelId="{57A0946B-B8ED-488D-9382-24669FBEA1D4}" type="sibTrans" cxnId="{3D58D1EE-A797-440B-BA0C-7DAA1CAB0C5C}">
      <dgm:prSet/>
      <dgm:spPr/>
      <dgm:t>
        <a:bodyPr/>
        <a:lstStyle/>
        <a:p>
          <a:endParaRPr lang="en-US" sz="2400">
            <a:latin typeface="Times New Roman" panose="02020603050405020304" pitchFamily="18" charset="0"/>
            <a:cs typeface="Times New Roman" panose="02020603050405020304" pitchFamily="18" charset="0"/>
          </a:endParaRPr>
        </a:p>
      </dgm:t>
    </dgm:pt>
    <dgm:pt modelId="{7B89A9B2-5BE6-4F32-96C0-ACD9C1754D7A}">
      <dgm:prSet custT="1"/>
      <dgm:spPr/>
      <dgm:t>
        <a:bodyPr/>
        <a:lstStyle/>
        <a:p>
          <a:r>
            <a:rPr lang="en-US" sz="2400" dirty="0">
              <a:latin typeface="Times New Roman" panose="02020603050405020304" pitchFamily="18" charset="0"/>
              <a:cs typeface="Times New Roman" panose="02020603050405020304" pitchFamily="18" charset="0"/>
            </a:rPr>
            <a:t>Projects to be completed by 2022/ 2023.</a:t>
          </a:r>
        </a:p>
      </dgm:t>
    </dgm:pt>
    <dgm:pt modelId="{6B657678-69CE-43A0-9A15-EE8FAE630F04}" type="parTrans" cxnId="{AD533171-B72D-4322-94A1-52470E6FA2C4}">
      <dgm:prSet/>
      <dgm:spPr/>
      <dgm:t>
        <a:bodyPr/>
        <a:lstStyle/>
        <a:p>
          <a:endParaRPr lang="en-US" sz="2400">
            <a:latin typeface="Times New Roman" panose="02020603050405020304" pitchFamily="18" charset="0"/>
            <a:cs typeface="Times New Roman" panose="02020603050405020304" pitchFamily="18" charset="0"/>
          </a:endParaRPr>
        </a:p>
      </dgm:t>
    </dgm:pt>
    <dgm:pt modelId="{24DB8AAE-66AF-4312-8EC4-ADCCFC85EB31}" type="sibTrans" cxnId="{AD533171-B72D-4322-94A1-52470E6FA2C4}">
      <dgm:prSet/>
      <dgm:spPr/>
      <dgm:t>
        <a:bodyPr/>
        <a:lstStyle/>
        <a:p>
          <a:endParaRPr lang="en-US" sz="2400">
            <a:latin typeface="Times New Roman" panose="02020603050405020304" pitchFamily="18" charset="0"/>
            <a:cs typeface="Times New Roman" panose="02020603050405020304" pitchFamily="18" charset="0"/>
          </a:endParaRPr>
        </a:p>
      </dgm:t>
    </dgm:pt>
    <dgm:pt modelId="{1758D73E-5F8F-CB49-96F4-ADAA6A9B895C}" type="pres">
      <dgm:prSet presAssocID="{F4F0E8D9-356B-48C2-AFE5-C957850E0D9E}" presName="Name0" presStyleCnt="0">
        <dgm:presLayoutVars>
          <dgm:chMax/>
          <dgm:chPref/>
          <dgm:animLvl val="lvl"/>
        </dgm:presLayoutVars>
      </dgm:prSet>
      <dgm:spPr/>
      <dgm:t>
        <a:bodyPr/>
        <a:lstStyle/>
        <a:p>
          <a:endParaRPr lang="en-IN"/>
        </a:p>
      </dgm:t>
    </dgm:pt>
    <dgm:pt modelId="{A09FE931-8B4E-5646-99CF-A8C38DE2C9FA}" type="pres">
      <dgm:prSet presAssocID="{15235CA5-E9F1-4D70-BC0C-0142E33E2217}" presName="composite" presStyleCnt="0"/>
      <dgm:spPr/>
    </dgm:pt>
    <dgm:pt modelId="{FA406B62-DE1F-3D48-B4C9-922E04499B70}" type="pres">
      <dgm:prSet presAssocID="{15235CA5-E9F1-4D70-BC0C-0142E33E2217}" presName="Parent1" presStyleLbl="alignNode1" presStyleIdx="0" presStyleCnt="2">
        <dgm:presLayoutVars>
          <dgm:chMax val="1"/>
          <dgm:chPref val="1"/>
          <dgm:bulletEnabled val="1"/>
        </dgm:presLayoutVars>
      </dgm:prSet>
      <dgm:spPr/>
      <dgm:t>
        <a:bodyPr/>
        <a:lstStyle/>
        <a:p>
          <a:endParaRPr lang="en-IN"/>
        </a:p>
      </dgm:t>
    </dgm:pt>
    <dgm:pt modelId="{B1CC0DAE-A9E1-B34C-9B59-526807406D35}" type="pres">
      <dgm:prSet presAssocID="{15235CA5-E9F1-4D70-BC0C-0142E33E2217}" presName="Childtext1" presStyleLbl="revTx" presStyleIdx="0" presStyleCnt="2">
        <dgm:presLayoutVars>
          <dgm:chMax val="0"/>
          <dgm:chPref val="0"/>
          <dgm:bulletEnabled/>
        </dgm:presLayoutVars>
      </dgm:prSet>
      <dgm:spPr/>
      <dgm:t>
        <a:bodyPr/>
        <a:lstStyle/>
        <a:p>
          <a:endParaRPr lang="en-IN"/>
        </a:p>
      </dgm:t>
    </dgm:pt>
    <dgm:pt modelId="{4D8DD532-D116-CF49-810B-649B6D38AEF3}" type="pres">
      <dgm:prSet presAssocID="{15235CA5-E9F1-4D70-BC0C-0142E33E2217}" presName="ConnectLine" presStyleLbl="sibTrans1D1" presStyleIdx="0" presStyleCnt="2"/>
      <dgm:spPr>
        <a:noFill/>
        <a:ln w="12700" cap="flat" cmpd="sng" algn="ctr">
          <a:solidFill>
            <a:schemeClr val="accent2">
              <a:hueOff val="0"/>
              <a:satOff val="0"/>
              <a:lumOff val="0"/>
              <a:alphaOff val="0"/>
            </a:schemeClr>
          </a:solidFill>
          <a:prstDash val="dash"/>
          <a:miter lim="800000"/>
        </a:ln>
        <a:effectLst/>
      </dgm:spPr>
    </dgm:pt>
    <dgm:pt modelId="{AF9F9826-2DE8-3A4B-B488-AA4E90855F15}" type="pres">
      <dgm:prSet presAssocID="{15235CA5-E9F1-4D70-BC0C-0142E33E2217}" presName="ConnectLineEnd" presStyleLbl="node1" presStyleIdx="0" presStyleCnt="2"/>
      <dgm:spPr/>
    </dgm:pt>
    <dgm:pt modelId="{5B866374-FA73-8B48-9C72-3B37D5D42FEE}" type="pres">
      <dgm:prSet presAssocID="{15235CA5-E9F1-4D70-BC0C-0142E33E2217}" presName="EmptyPane" presStyleCnt="0"/>
      <dgm:spPr/>
    </dgm:pt>
    <dgm:pt modelId="{BF418DFA-5A2E-1C41-863F-367365E12535}" type="pres">
      <dgm:prSet presAssocID="{458CBA15-2FFD-4EDB-9A2C-26BDC7CD6A2C}" presName="spaceBetweenRectangles" presStyleLbl="fgAcc1" presStyleIdx="0" presStyleCnt="1"/>
      <dgm:spPr/>
    </dgm:pt>
    <dgm:pt modelId="{FC0A632A-20A4-2F44-8FA7-84196F87F7AE}" type="pres">
      <dgm:prSet presAssocID="{32B727F7-586B-4C36-B1D4-5CEAC2768D08}" presName="composite" presStyleCnt="0"/>
      <dgm:spPr/>
    </dgm:pt>
    <dgm:pt modelId="{8CA3CD11-3CA3-734A-9B01-060F51CA93E1}" type="pres">
      <dgm:prSet presAssocID="{32B727F7-586B-4C36-B1D4-5CEAC2768D08}" presName="Parent1" presStyleLbl="alignNode1" presStyleIdx="1" presStyleCnt="2">
        <dgm:presLayoutVars>
          <dgm:chMax val="1"/>
          <dgm:chPref val="1"/>
          <dgm:bulletEnabled val="1"/>
        </dgm:presLayoutVars>
      </dgm:prSet>
      <dgm:spPr/>
      <dgm:t>
        <a:bodyPr/>
        <a:lstStyle/>
        <a:p>
          <a:endParaRPr lang="en-IN"/>
        </a:p>
      </dgm:t>
    </dgm:pt>
    <dgm:pt modelId="{8B4D03BD-9827-154A-9F1D-A146884ABD90}" type="pres">
      <dgm:prSet presAssocID="{32B727F7-586B-4C36-B1D4-5CEAC2768D08}" presName="Childtext1" presStyleLbl="revTx" presStyleIdx="1" presStyleCnt="2">
        <dgm:presLayoutVars>
          <dgm:chMax val="0"/>
          <dgm:chPref val="0"/>
          <dgm:bulletEnabled/>
        </dgm:presLayoutVars>
      </dgm:prSet>
      <dgm:spPr/>
      <dgm:t>
        <a:bodyPr/>
        <a:lstStyle/>
        <a:p>
          <a:endParaRPr lang="en-IN"/>
        </a:p>
      </dgm:t>
    </dgm:pt>
    <dgm:pt modelId="{2DF4334B-6655-7B49-ADBC-DC7E3EE06349}" type="pres">
      <dgm:prSet presAssocID="{32B727F7-586B-4C36-B1D4-5CEAC2768D08}" presName="ConnectLine" presStyleLbl="sibTrans1D1" presStyleIdx="1" presStyleCnt="2"/>
      <dgm:spPr>
        <a:noFill/>
        <a:ln w="12700" cap="flat" cmpd="sng" algn="ctr">
          <a:solidFill>
            <a:schemeClr val="accent3">
              <a:hueOff val="0"/>
              <a:satOff val="0"/>
              <a:lumOff val="0"/>
              <a:alphaOff val="0"/>
            </a:schemeClr>
          </a:solidFill>
          <a:prstDash val="dash"/>
          <a:miter lim="800000"/>
        </a:ln>
        <a:effectLst/>
      </dgm:spPr>
    </dgm:pt>
    <dgm:pt modelId="{9F339E3E-6B7F-0F49-9E37-34BFB179F8E0}" type="pres">
      <dgm:prSet presAssocID="{32B727F7-586B-4C36-B1D4-5CEAC2768D08}" presName="ConnectLineEnd" presStyleLbl="node1" presStyleIdx="1" presStyleCnt="2"/>
      <dgm:spPr/>
    </dgm:pt>
    <dgm:pt modelId="{CAB34224-91EC-3C4A-B689-5B8DECE0C50C}" type="pres">
      <dgm:prSet presAssocID="{32B727F7-586B-4C36-B1D4-5CEAC2768D08}" presName="EmptyPane" presStyleCnt="0"/>
      <dgm:spPr/>
    </dgm:pt>
  </dgm:ptLst>
  <dgm:cxnLst>
    <dgm:cxn modelId="{C47A6223-11E2-4F58-8C88-02519B645F67}" type="presOf" srcId="{F4F0E8D9-356B-48C2-AFE5-C957850E0D9E}" destId="{1758D73E-5F8F-CB49-96F4-ADAA6A9B895C}" srcOrd="0" destOrd="0" presId="urn:microsoft.com/office/officeart/2016/7/layout/HexagonTimeline"/>
    <dgm:cxn modelId="{6838B2C8-81E9-41A7-893F-7FC713BFA758}" srcId="{15235CA5-E9F1-4D70-BC0C-0142E33E2217}" destId="{6EAAE788-16F9-42E5-82E0-ECD0BDC4356D}" srcOrd="0" destOrd="0" parTransId="{8DDF9E4A-EBCD-43F4-AF09-FA3F08B2DCF9}" sibTransId="{E1E1CCC7-3092-470E-80F0-1DC995E39496}"/>
    <dgm:cxn modelId="{ED0A721F-FE55-4A49-A98B-3004927CD872}" type="presOf" srcId="{6EAAE788-16F9-42E5-82E0-ECD0BDC4356D}" destId="{B1CC0DAE-A9E1-B34C-9B59-526807406D35}" srcOrd="0" destOrd="0" presId="urn:microsoft.com/office/officeart/2016/7/layout/HexagonTimeline"/>
    <dgm:cxn modelId="{C5742C96-9302-4FCD-8079-58AF3B8B3609}" type="presOf" srcId="{32B727F7-586B-4C36-B1D4-5CEAC2768D08}" destId="{8CA3CD11-3CA3-734A-9B01-060F51CA93E1}" srcOrd="0" destOrd="0" presId="urn:microsoft.com/office/officeart/2016/7/layout/HexagonTimeline"/>
    <dgm:cxn modelId="{FF509B79-913C-4EBA-818D-697C365B3E49}" type="presOf" srcId="{15235CA5-E9F1-4D70-BC0C-0142E33E2217}" destId="{FA406B62-DE1F-3D48-B4C9-922E04499B70}" srcOrd="0" destOrd="0" presId="urn:microsoft.com/office/officeart/2016/7/layout/HexagonTimeline"/>
    <dgm:cxn modelId="{3D58D1EE-A797-440B-BA0C-7DAA1CAB0C5C}" srcId="{F4F0E8D9-356B-48C2-AFE5-C957850E0D9E}" destId="{32B727F7-586B-4C36-B1D4-5CEAC2768D08}" srcOrd="1" destOrd="0" parTransId="{11DBA5C0-5BED-419E-8CB8-27DE3815B85B}" sibTransId="{57A0946B-B8ED-488D-9382-24669FBEA1D4}"/>
    <dgm:cxn modelId="{314B54A5-FE67-4B13-B763-1656C06B15A6}" type="presOf" srcId="{7B89A9B2-5BE6-4F32-96C0-ACD9C1754D7A}" destId="{8B4D03BD-9827-154A-9F1D-A146884ABD90}" srcOrd="0" destOrd="0" presId="urn:microsoft.com/office/officeart/2016/7/layout/HexagonTimeline"/>
    <dgm:cxn modelId="{AD533171-B72D-4322-94A1-52470E6FA2C4}" srcId="{32B727F7-586B-4C36-B1D4-5CEAC2768D08}" destId="{7B89A9B2-5BE6-4F32-96C0-ACD9C1754D7A}" srcOrd="0" destOrd="0" parTransId="{6B657678-69CE-43A0-9A15-EE8FAE630F04}" sibTransId="{24DB8AAE-66AF-4312-8EC4-ADCCFC85EB31}"/>
    <dgm:cxn modelId="{4AB8F47E-ED43-453C-9C7E-365BB798DCB7}" srcId="{F4F0E8D9-356B-48C2-AFE5-C957850E0D9E}" destId="{15235CA5-E9F1-4D70-BC0C-0142E33E2217}" srcOrd="0" destOrd="0" parTransId="{323754C4-438E-47F5-AD23-35AEFC7167D4}" sibTransId="{458CBA15-2FFD-4EDB-9A2C-26BDC7CD6A2C}"/>
    <dgm:cxn modelId="{E7F2E7C5-10A7-4B19-9065-967D75169D93}" type="presParOf" srcId="{1758D73E-5F8F-CB49-96F4-ADAA6A9B895C}" destId="{A09FE931-8B4E-5646-99CF-A8C38DE2C9FA}" srcOrd="0" destOrd="0" presId="urn:microsoft.com/office/officeart/2016/7/layout/HexagonTimeline"/>
    <dgm:cxn modelId="{D1216155-CA5D-4673-8A3E-2529BDE180C3}" type="presParOf" srcId="{A09FE931-8B4E-5646-99CF-A8C38DE2C9FA}" destId="{FA406B62-DE1F-3D48-B4C9-922E04499B70}" srcOrd="0" destOrd="0" presId="urn:microsoft.com/office/officeart/2016/7/layout/HexagonTimeline"/>
    <dgm:cxn modelId="{678C8D08-F637-47DF-8AE1-1842BF0A26BF}" type="presParOf" srcId="{A09FE931-8B4E-5646-99CF-A8C38DE2C9FA}" destId="{B1CC0DAE-A9E1-B34C-9B59-526807406D35}" srcOrd="1" destOrd="0" presId="urn:microsoft.com/office/officeart/2016/7/layout/HexagonTimeline"/>
    <dgm:cxn modelId="{4DAE7A00-E794-4F57-B84B-B936F6E4EC2C}" type="presParOf" srcId="{A09FE931-8B4E-5646-99CF-A8C38DE2C9FA}" destId="{4D8DD532-D116-CF49-810B-649B6D38AEF3}" srcOrd="2" destOrd="0" presId="urn:microsoft.com/office/officeart/2016/7/layout/HexagonTimeline"/>
    <dgm:cxn modelId="{7A171AE8-44F0-4C12-A9DC-5CA2BDE0DF5D}" type="presParOf" srcId="{A09FE931-8B4E-5646-99CF-A8C38DE2C9FA}" destId="{AF9F9826-2DE8-3A4B-B488-AA4E90855F15}" srcOrd="3" destOrd="0" presId="urn:microsoft.com/office/officeart/2016/7/layout/HexagonTimeline"/>
    <dgm:cxn modelId="{3988B8B8-71F3-4F89-B886-6FB46CEAA34C}" type="presParOf" srcId="{A09FE931-8B4E-5646-99CF-A8C38DE2C9FA}" destId="{5B866374-FA73-8B48-9C72-3B37D5D42FEE}" srcOrd="4" destOrd="0" presId="urn:microsoft.com/office/officeart/2016/7/layout/HexagonTimeline"/>
    <dgm:cxn modelId="{54C65F16-E0B2-40CF-96E3-486E3227D84C}" type="presParOf" srcId="{1758D73E-5F8F-CB49-96F4-ADAA6A9B895C}" destId="{BF418DFA-5A2E-1C41-863F-367365E12535}" srcOrd="1" destOrd="0" presId="urn:microsoft.com/office/officeart/2016/7/layout/HexagonTimeline"/>
    <dgm:cxn modelId="{6EAE4C8B-4E8F-4704-A35D-A1B9F04A08BE}" type="presParOf" srcId="{1758D73E-5F8F-CB49-96F4-ADAA6A9B895C}" destId="{FC0A632A-20A4-2F44-8FA7-84196F87F7AE}" srcOrd="2" destOrd="0" presId="urn:microsoft.com/office/officeart/2016/7/layout/HexagonTimeline"/>
    <dgm:cxn modelId="{EEE215C5-2FA6-4781-A366-C041DD5E1E64}" type="presParOf" srcId="{FC0A632A-20A4-2F44-8FA7-84196F87F7AE}" destId="{8CA3CD11-3CA3-734A-9B01-060F51CA93E1}" srcOrd="0" destOrd="0" presId="urn:microsoft.com/office/officeart/2016/7/layout/HexagonTimeline"/>
    <dgm:cxn modelId="{16E24B11-FCAE-4E5C-B610-8E801A144132}" type="presParOf" srcId="{FC0A632A-20A4-2F44-8FA7-84196F87F7AE}" destId="{8B4D03BD-9827-154A-9F1D-A146884ABD90}" srcOrd="1" destOrd="0" presId="urn:microsoft.com/office/officeart/2016/7/layout/HexagonTimeline"/>
    <dgm:cxn modelId="{A57F167D-F4CC-4DE6-8FC5-06511892CED9}" type="presParOf" srcId="{FC0A632A-20A4-2F44-8FA7-84196F87F7AE}" destId="{2DF4334B-6655-7B49-ADBC-DC7E3EE06349}" srcOrd="2" destOrd="0" presId="urn:microsoft.com/office/officeart/2016/7/layout/HexagonTimeline"/>
    <dgm:cxn modelId="{A01D1530-AA48-48ED-A491-F8DE12B74451}" type="presParOf" srcId="{FC0A632A-20A4-2F44-8FA7-84196F87F7AE}" destId="{9F339E3E-6B7F-0F49-9E37-34BFB179F8E0}" srcOrd="3" destOrd="0" presId="urn:microsoft.com/office/officeart/2016/7/layout/HexagonTimeline"/>
    <dgm:cxn modelId="{E75026B9-830C-4395-AEA0-E3D338B49927}" type="presParOf" srcId="{FC0A632A-20A4-2F44-8FA7-84196F87F7AE}" destId="{CAB34224-91EC-3C4A-B689-5B8DECE0C50C}"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06B62-DE1F-3D48-B4C9-922E04499B70}">
      <dsp:nvSpPr>
        <dsp:cNvPr id="0" name=""/>
        <dsp:cNvSpPr/>
      </dsp:nvSpPr>
      <dsp:spPr>
        <a:xfrm>
          <a:off x="764948" y="1623338"/>
          <a:ext cx="3934018" cy="442728"/>
        </a:xfrm>
        <a:prstGeom prst="homePlate">
          <a:avLst>
            <a:gd name="adj" fmla="val 4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August 2020</a:t>
          </a:r>
        </a:p>
      </dsp:txBody>
      <dsp:txXfrm>
        <a:off x="764948" y="1623338"/>
        <a:ext cx="3845472" cy="442728"/>
      </dsp:txXfrm>
    </dsp:sp>
    <dsp:sp modelId="{B1CC0DAE-A9E1-B34C-9B59-526807406D35}">
      <dsp:nvSpPr>
        <dsp:cNvPr id="0" name=""/>
        <dsp:cNvSpPr/>
      </dsp:nvSpPr>
      <dsp:spPr>
        <a:xfrm>
          <a:off x="0" y="0"/>
          <a:ext cx="5463914"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3360" rIns="0" bIns="213360" numCol="1" spcCol="1270" anchor="b" anchorCtr="1">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Project proposals approved in August 2020.</a:t>
          </a:r>
        </a:p>
      </dsp:txBody>
      <dsp:txXfrm>
        <a:off x="0" y="0"/>
        <a:ext cx="5463914" cy="1180609"/>
      </dsp:txXfrm>
    </dsp:sp>
    <dsp:sp modelId="{BF418DFA-5A2E-1C41-863F-367365E12535}">
      <dsp:nvSpPr>
        <dsp:cNvPr id="0" name=""/>
        <dsp:cNvSpPr/>
      </dsp:nvSpPr>
      <dsp:spPr>
        <a:xfrm>
          <a:off x="4698966" y="1844702"/>
          <a:ext cx="1529896" cy="0"/>
        </a:xfrm>
        <a:custGeom>
          <a:avLst/>
          <a:gdLst/>
          <a:ahLst/>
          <a:cxnLst/>
          <a:rect l="0" t="0" r="0" b="0"/>
          <a:pathLst>
            <a:path>
              <a:moveTo>
                <a:pt x="0" y="0"/>
              </a:moveTo>
              <a:lnTo>
                <a:pt x="1529896"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8DD532-D116-CF49-810B-649B6D38AEF3}">
      <dsp:nvSpPr>
        <dsp:cNvPr id="0" name=""/>
        <dsp:cNvSpPr/>
      </dsp:nvSpPr>
      <dsp:spPr>
        <a:xfrm>
          <a:off x="2731957" y="1254397"/>
          <a:ext cx="0" cy="368940"/>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F9F9826-2DE8-3A4B-B488-AA4E90855F15}">
      <dsp:nvSpPr>
        <dsp:cNvPr id="0" name=""/>
        <dsp:cNvSpPr/>
      </dsp:nvSpPr>
      <dsp:spPr>
        <a:xfrm>
          <a:off x="2695063" y="1180609"/>
          <a:ext cx="73788" cy="737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3CD11-3CA3-734A-9B01-060F51CA93E1}">
      <dsp:nvSpPr>
        <dsp:cNvPr id="0" name=""/>
        <dsp:cNvSpPr/>
      </dsp:nvSpPr>
      <dsp:spPr>
        <a:xfrm rot="10800000">
          <a:off x="6228862" y="1623338"/>
          <a:ext cx="3934018" cy="442728"/>
        </a:xfrm>
        <a:prstGeom prst="homePlate">
          <a:avLst>
            <a:gd name="adj" fmla="val 4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2022/ 2023</a:t>
          </a:r>
        </a:p>
      </dsp:txBody>
      <dsp:txXfrm rot="10800000">
        <a:off x="6317408" y="1623338"/>
        <a:ext cx="3845472" cy="442728"/>
      </dsp:txXfrm>
    </dsp:sp>
    <dsp:sp modelId="{8B4D03BD-9827-154A-9F1D-A146884ABD90}">
      <dsp:nvSpPr>
        <dsp:cNvPr id="0" name=""/>
        <dsp:cNvSpPr/>
      </dsp:nvSpPr>
      <dsp:spPr>
        <a:xfrm>
          <a:off x="5463914" y="2508795"/>
          <a:ext cx="5463914" cy="1180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3360" rIns="0" bIns="213360" numCol="1" spcCol="1270" anchor="t" anchorCtr="1">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Projects to be completed by 2022/ 2023.</a:t>
          </a:r>
        </a:p>
      </dsp:txBody>
      <dsp:txXfrm>
        <a:off x="5463914" y="2508795"/>
        <a:ext cx="5463914" cy="1180609"/>
      </dsp:txXfrm>
    </dsp:sp>
    <dsp:sp modelId="{2DF4334B-6655-7B49-ADBC-DC7E3EE06349}">
      <dsp:nvSpPr>
        <dsp:cNvPr id="0" name=""/>
        <dsp:cNvSpPr/>
      </dsp:nvSpPr>
      <dsp:spPr>
        <a:xfrm>
          <a:off x="8195871" y="2066066"/>
          <a:ext cx="0" cy="368940"/>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F339E3E-6B7F-0F49-9E37-34BFB179F8E0}">
      <dsp:nvSpPr>
        <dsp:cNvPr id="0" name=""/>
        <dsp:cNvSpPr/>
      </dsp:nvSpPr>
      <dsp:spPr>
        <a:xfrm>
          <a:off x="8158977" y="2435007"/>
          <a:ext cx="73788" cy="737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xmlns="">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F056DC5-C749-4C1C-9647-ED8CE02E4A5F}"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394957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F056DC5-C749-4C1C-9647-ED8CE02E4A5F}"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258669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F056DC5-C749-4C1C-9647-ED8CE02E4A5F}"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345057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IN"/>
          </a:p>
        </p:txBody>
      </p:sp>
      <p:sp>
        <p:nvSpPr>
          <p:cNvPr id="3" name="Content Placeholder 2"/>
          <p:cNvSpPr>
            <a:spLocks noGrp="1"/>
          </p:cNvSpPr>
          <p:nvPr>
            <p:ph idx="1"/>
          </p:nvPr>
        </p:nvSpPr>
        <p:spPr/>
        <p:txBody>
          <a:bodyPr>
            <a:normAutofit/>
          </a:bodyPr>
          <a:lstStyle>
            <a:lvl1pPr>
              <a:defRPr sz="24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BF056DC5-C749-4C1C-9647-ED8CE02E4A5F}"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314665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056DC5-C749-4C1C-9647-ED8CE02E4A5F}" type="datetimeFigureOut">
              <a:rPr lang="en-IN" smtClean="0"/>
              <a:t>23-05-2022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335508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BF056DC5-C749-4C1C-9647-ED8CE02E4A5F}"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74064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BF056DC5-C749-4C1C-9647-ED8CE02E4A5F}" type="datetimeFigureOut">
              <a:rPr lang="en-IN" smtClean="0"/>
              <a:t>23-05-2022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22169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BF056DC5-C749-4C1C-9647-ED8CE02E4A5F}" type="datetimeFigureOut">
              <a:rPr lang="en-IN" smtClean="0"/>
              <a:t>23-05-2022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5664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56DC5-C749-4C1C-9647-ED8CE02E4A5F}" type="datetimeFigureOut">
              <a:rPr lang="en-IN" smtClean="0"/>
              <a:t>23-05-2022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4271553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056DC5-C749-4C1C-9647-ED8CE02E4A5F}"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228697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056DC5-C749-4C1C-9647-ED8CE02E4A5F}" type="datetimeFigureOut">
              <a:rPr lang="en-IN" smtClean="0"/>
              <a:t>23-05-2022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7DF731-2825-47EC-8336-8999F81A6669}" type="slidenum">
              <a:rPr lang="en-IN" smtClean="0"/>
              <a:t>‹#›</a:t>
            </a:fld>
            <a:endParaRPr lang="en-IN"/>
          </a:p>
        </p:txBody>
      </p:sp>
    </p:spTree>
    <p:extLst>
      <p:ext uri="{BB962C8B-B14F-4D97-AF65-F5344CB8AC3E}">
        <p14:creationId xmlns:p14="http://schemas.microsoft.com/office/powerpoint/2010/main" val="357390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56DC5-C749-4C1C-9647-ED8CE02E4A5F}" type="datetimeFigureOut">
              <a:rPr lang="en-IN" smtClean="0"/>
              <a:t>23-05-2022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DF731-2825-47EC-8336-8999F81A6669}" type="slidenum">
              <a:rPr lang="en-IN" smtClean="0"/>
              <a:t>‹#›</a:t>
            </a:fld>
            <a:endParaRPr lang="en-IN"/>
          </a:p>
        </p:txBody>
      </p:sp>
    </p:spTree>
    <p:extLst>
      <p:ext uri="{BB962C8B-B14F-4D97-AF65-F5344CB8AC3E}">
        <p14:creationId xmlns:p14="http://schemas.microsoft.com/office/powerpoint/2010/main" val="923766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ntosaicommunity.net/wgita/"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xmlns="" id="{54733130-0EB4-E341-B21E-9486B2809C3A}"/>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latin typeface="Times New Roman" panose="02020603050405020304" pitchFamily="18" charset="0"/>
                <a:cs typeface="Times New Roman" panose="02020603050405020304" pitchFamily="18" charset="0"/>
              </a:rPr>
              <a:t>WGITA Reporting Dashboard </a:t>
            </a:r>
            <a:br>
              <a:rPr lang="en-US" sz="4800" dirty="0">
                <a:solidFill>
                  <a:srgbClr val="FFFFFF"/>
                </a:solidFill>
                <a:latin typeface="Times New Roman" panose="02020603050405020304" pitchFamily="18" charset="0"/>
                <a:cs typeface="Times New Roman" panose="02020603050405020304" pitchFamily="18" charset="0"/>
              </a:rPr>
            </a:br>
            <a:r>
              <a:rPr lang="en-US" sz="4800" dirty="0">
                <a:solidFill>
                  <a:srgbClr val="FFFFFF"/>
                </a:solidFill>
                <a:latin typeface="Times New Roman" panose="02020603050405020304" pitchFamily="18" charset="0"/>
                <a:cs typeface="Times New Roman" panose="02020603050405020304" pitchFamily="18" charset="0"/>
              </a:rPr>
              <a:t/>
            </a:r>
            <a:br>
              <a:rPr lang="en-US" sz="4800" dirty="0">
                <a:solidFill>
                  <a:srgbClr val="FFFFFF"/>
                </a:solidFill>
                <a:latin typeface="Times New Roman" panose="02020603050405020304" pitchFamily="18" charset="0"/>
                <a:cs typeface="Times New Roman" panose="02020603050405020304" pitchFamily="18" charset="0"/>
              </a:rPr>
            </a:br>
            <a:r>
              <a:rPr lang="en-US" sz="4800" dirty="0">
                <a:solidFill>
                  <a:srgbClr val="FFFFFF"/>
                </a:solidFill>
                <a:latin typeface="Times New Roman" panose="02020603050405020304" pitchFamily="18" charset="0"/>
                <a:cs typeface="Times New Roman" panose="02020603050405020304" pitchFamily="18" charset="0"/>
              </a:rPr>
              <a:t>Updates</a:t>
            </a:r>
          </a:p>
        </p:txBody>
      </p:sp>
      <p:sp>
        <p:nvSpPr>
          <p:cNvPr id="6" name="Subtitle 5">
            <a:extLst>
              <a:ext uri="{FF2B5EF4-FFF2-40B4-BE49-F238E27FC236}">
                <a16:creationId xmlns:a16="http://schemas.microsoft.com/office/drawing/2014/main" xmlns="" id="{115EADD1-55C8-5345-9261-C393F73F4156}"/>
              </a:ext>
            </a:extLst>
          </p:cNvPr>
          <p:cNvSpPr>
            <a:spLocks noGrp="1"/>
          </p:cNvSpPr>
          <p:nvPr>
            <p:ph type="subTitle" idx="1"/>
          </p:nvPr>
        </p:nvSpPr>
        <p:spPr>
          <a:xfrm>
            <a:off x="1350682" y="4870824"/>
            <a:ext cx="10005951" cy="1458258"/>
          </a:xfrm>
        </p:spPr>
        <p:txBody>
          <a:bodyPr anchor="ctr">
            <a:normAutofit/>
          </a:bodyPr>
          <a:lstStyle/>
          <a:p>
            <a:pPr algn="l"/>
            <a:r>
              <a:rPr lang="en-US" dirty="0">
                <a:latin typeface="Times New Roman" panose="02020603050405020304" pitchFamily="18" charset="0"/>
                <a:cs typeface="Times New Roman" panose="02020603050405020304" pitchFamily="18" charset="0"/>
              </a:rPr>
              <a:t>Agenda 14</a:t>
            </a:r>
          </a:p>
          <a:p>
            <a:pPr algn="l"/>
            <a:r>
              <a:rPr lang="en-US" dirty="0">
                <a:latin typeface="Times New Roman" panose="02020603050405020304" pitchFamily="18" charset="0"/>
                <a:cs typeface="Times New Roman" panose="02020603050405020304" pitchFamily="18" charset="0"/>
              </a:rPr>
              <a:t>31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Annual WGITA meeting</a:t>
            </a:r>
          </a:p>
          <a:p>
            <a:pPr algn="l"/>
            <a:r>
              <a:rPr lang="en-US" dirty="0">
                <a:latin typeface="Times New Roman" panose="02020603050405020304" pitchFamily="18" charset="0"/>
                <a:cs typeface="Times New Roman" panose="02020603050405020304" pitchFamily="18" charset="0"/>
              </a:rPr>
              <a:t>23 May 2022</a:t>
            </a:r>
          </a:p>
        </p:txBody>
      </p:sp>
    </p:spTree>
    <p:extLst>
      <p:ext uri="{BB962C8B-B14F-4D97-AF65-F5344CB8AC3E}">
        <p14:creationId xmlns:p14="http://schemas.microsoft.com/office/powerpoint/2010/main" val="176151893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 name="Rectangle 6">
            <a:extLst>
              <a:ext uri="{FF2B5EF4-FFF2-40B4-BE49-F238E27FC236}">
                <a16:creationId xmlns:a16="http://schemas.microsoft.com/office/drawing/2014/main" xmlns="" id="{577D6B2E-37A3-429E-A37C-F30ED64872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8">
            <a:extLst>
              <a:ext uri="{FF2B5EF4-FFF2-40B4-BE49-F238E27FC236}">
                <a16:creationId xmlns:a16="http://schemas.microsoft.com/office/drawing/2014/main" xmlns="" id="{5CEAD642-85CF-4750-8432-7C80C901F0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xmlns="" id="{FA33EEAE-15D5-4119-8C1E-89D943F91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xmlns="" id="{730D8B3B-9B80-4025-B934-26DC7D7CD2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xmlns="" id="{1064D5D5-227B-4F66-9AEA-46F570E793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xmlns="" id="{646B67A4-D328-4747-A82B-65E84FA463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B5A1B09C-1565-46F8-B70F-621C5EB48A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62567" y="3110948"/>
            <a:ext cx="3242085" cy="886725"/>
          </a:xfrm>
        </p:spPr>
        <p:txBody>
          <a:bodyPr vert="horz" lIns="91440" tIns="45720" rIns="91440" bIns="45720" rtlCol="0" anchor="b">
            <a:normAutofit/>
          </a:bodyPr>
          <a:lstStyle/>
          <a:p>
            <a:r>
              <a:rPr lang="en-US" sz="4800" kern="1200" dirty="0">
                <a:solidFill>
                  <a:srgbClr val="FFFFFF"/>
                </a:solidFill>
              </a:rPr>
              <a:t>Thank You</a:t>
            </a:r>
          </a:p>
        </p:txBody>
      </p:sp>
      <p:sp>
        <p:nvSpPr>
          <p:cNvPr id="21" name="Rectangle 20">
            <a:extLst>
              <a:ext uri="{FF2B5EF4-FFF2-40B4-BE49-F238E27FC236}">
                <a16:creationId xmlns:a16="http://schemas.microsoft.com/office/drawing/2014/main" xmlns="" id="{8C516CC8-80AC-446C-A56E-9F54B72104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4106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developed in 2019 </a:t>
            </a:r>
          </a:p>
        </p:txBody>
      </p:sp>
      <p:sp>
        <p:nvSpPr>
          <p:cNvPr id="61" name="Rectangle 60">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fontScale="90000"/>
          </a:bodyPr>
          <a:lstStyle/>
          <a:p>
            <a:r>
              <a:rPr lang="en-US" sz="4000" b="1" dirty="0">
                <a:solidFill>
                  <a:srgbClr val="FFFFFF"/>
                </a:solidFill>
              </a:rPr>
              <a:t>Achievements in WGITA Work Plan 2017-19</a:t>
            </a:r>
            <a:endParaRPr lang="en-IN" sz="4000" b="1" dirty="0">
              <a:solidFill>
                <a:srgbClr val="FFFFFF"/>
              </a:solidFill>
            </a:endParaRPr>
          </a:p>
        </p:txBody>
      </p:sp>
      <p:sp>
        <p:nvSpPr>
          <p:cNvPr id="3" name="Content Placeholder 2"/>
          <p:cNvSpPr>
            <a:spLocks noGrp="1"/>
          </p:cNvSpPr>
          <p:nvPr>
            <p:ph idx="1"/>
          </p:nvPr>
        </p:nvSpPr>
        <p:spPr>
          <a:xfrm>
            <a:off x="1371599" y="2027583"/>
            <a:ext cx="9895951" cy="4363278"/>
          </a:xfrm>
        </p:spPr>
        <p:txBody>
          <a:bodyPr anchor="ctr">
            <a:noAutofit/>
          </a:bodyPr>
          <a:lstStyle/>
          <a:p>
            <a:pPr lvl="0">
              <a:lnSpc>
                <a:spcPct val="120000"/>
              </a:lnSpc>
            </a:pPr>
            <a:endParaRPr lang="en-US" sz="2000" dirty="0"/>
          </a:p>
          <a:p>
            <a:pPr>
              <a:lnSpc>
                <a:spcPct val="120000"/>
              </a:lnSpc>
            </a:pPr>
            <a:r>
              <a:rPr lang="en-ZA" sz="2000" dirty="0"/>
              <a:t>IFPP document </a:t>
            </a:r>
            <a:r>
              <a:rPr lang="en-US" sz="2000" dirty="0"/>
              <a:t>completed : </a:t>
            </a:r>
            <a:r>
              <a:rPr lang="en-ZA" sz="2000" b="1" dirty="0"/>
              <a:t>GUID 5100 : Guidance on audit of information systems (</a:t>
            </a:r>
            <a:r>
              <a:rPr lang="en-ZA" sz="2000" dirty="0"/>
              <a:t>led by SAI India</a:t>
            </a:r>
            <a:r>
              <a:rPr lang="en-ZA" sz="2000" b="1" dirty="0"/>
              <a:t>)</a:t>
            </a:r>
          </a:p>
          <a:p>
            <a:pPr>
              <a:lnSpc>
                <a:spcPct val="120000"/>
              </a:lnSpc>
            </a:pPr>
            <a:endParaRPr lang="en-ZA" sz="1400" b="1" dirty="0"/>
          </a:p>
          <a:p>
            <a:pPr lvl="0">
              <a:lnSpc>
                <a:spcPct val="120000"/>
              </a:lnSpc>
            </a:pPr>
            <a:r>
              <a:rPr lang="en-US" sz="2000" dirty="0"/>
              <a:t>Non-IFPP documents completed :</a:t>
            </a:r>
          </a:p>
          <a:p>
            <a:pPr lvl="1">
              <a:lnSpc>
                <a:spcPct val="120000"/>
              </a:lnSpc>
            </a:pPr>
            <a:r>
              <a:rPr lang="en-US" sz="2000" b="1" dirty="0"/>
              <a:t>Data analytics Guidelines </a:t>
            </a:r>
            <a:r>
              <a:rPr lang="en-US" sz="2000" dirty="0"/>
              <a:t>(led by SAI Indonesia)</a:t>
            </a:r>
          </a:p>
          <a:p>
            <a:pPr lvl="1">
              <a:lnSpc>
                <a:spcPct val="120000"/>
              </a:lnSpc>
            </a:pPr>
            <a:r>
              <a:rPr lang="en-US" sz="2000" b="1" dirty="0"/>
              <a:t>General Capacity Building Requirements for conducting IT Audits in SAIs</a:t>
            </a:r>
            <a:r>
              <a:rPr lang="en-US" sz="2000" dirty="0"/>
              <a:t> (led by SAI South Africa).</a:t>
            </a:r>
          </a:p>
          <a:p>
            <a:pPr lvl="1">
              <a:lnSpc>
                <a:spcPct val="120000"/>
              </a:lnSpc>
            </a:pPr>
            <a:endParaRPr lang="en-US" sz="1400" dirty="0"/>
          </a:p>
          <a:p>
            <a:pPr>
              <a:lnSpc>
                <a:spcPct val="120000"/>
              </a:lnSpc>
            </a:pPr>
            <a:r>
              <a:rPr lang="en-US" sz="2000" b="1" dirty="0"/>
              <a:t>Roadmap for Development of future GUIDs under 5100 Series </a:t>
            </a:r>
            <a:r>
              <a:rPr lang="en-US" sz="2000" dirty="0"/>
              <a:t>(led by SAI Pakistan) was completed.</a:t>
            </a:r>
            <a:endParaRPr lang="en-IN" sz="2000" dirty="0"/>
          </a:p>
          <a:p>
            <a:pPr lvl="1">
              <a:lnSpc>
                <a:spcPct val="120000"/>
              </a:lnSpc>
            </a:pPr>
            <a:endParaRPr lang="en-IN" sz="2000" dirty="0"/>
          </a:p>
          <a:p>
            <a:pPr marL="457200" lvl="1" indent="0">
              <a:lnSpc>
                <a:spcPct val="120000"/>
              </a:lnSpc>
              <a:buNone/>
            </a:pPr>
            <a:endParaRPr lang="en-ZA" sz="2000" b="1" dirty="0"/>
          </a:p>
        </p:txBody>
      </p:sp>
    </p:spTree>
    <p:extLst>
      <p:ext uri="{BB962C8B-B14F-4D97-AF65-F5344CB8AC3E}">
        <p14:creationId xmlns:p14="http://schemas.microsoft.com/office/powerpoint/2010/main" val="171697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b="1" kern="1200" dirty="0">
                <a:solidFill>
                  <a:srgbClr val="FFFFFF"/>
                </a:solidFill>
              </a:rPr>
              <a:t>WGITA Work Plan 2020-2022: </a:t>
            </a:r>
            <a:br>
              <a:rPr lang="en-US" sz="3700" b="1" kern="1200" dirty="0">
                <a:solidFill>
                  <a:srgbClr val="FFFFFF"/>
                </a:solidFill>
              </a:rPr>
            </a:br>
            <a:r>
              <a:rPr kumimoji="0" lang="en-US" altLang="en-US" sz="3700" b="0" i="0" u="none" strike="noStrike" kern="1200" cap="none" normalizeH="0" baseline="0" dirty="0">
                <a:ln>
                  <a:noFill/>
                </a:ln>
                <a:solidFill>
                  <a:srgbClr val="FFFFFF"/>
                </a:solidFill>
                <a:effectLst/>
              </a:rPr>
              <a:t>Knowledge Development Activities</a:t>
            </a:r>
            <a:endParaRPr lang="en-US" sz="3700" kern="1200" dirty="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38688089"/>
              </p:ext>
            </p:extLst>
          </p:nvPr>
        </p:nvGraphicFramePr>
        <p:xfrm>
          <a:off x="343244" y="2158678"/>
          <a:ext cx="11285538" cy="4113803"/>
        </p:xfrm>
        <a:graphic>
          <a:graphicData uri="http://schemas.openxmlformats.org/drawingml/2006/table">
            <a:tbl>
              <a:tblPr firstRow="1" firstCol="1" bandRow="1">
                <a:tableStyleId>{5940675A-B579-460E-94D1-54222C63F5DA}</a:tableStyleId>
              </a:tblPr>
              <a:tblGrid>
                <a:gridCol w="354086">
                  <a:extLst>
                    <a:ext uri="{9D8B030D-6E8A-4147-A177-3AD203B41FA5}">
                      <a16:colId xmlns:a16="http://schemas.microsoft.com/office/drawing/2014/main" xmlns="" val="20000"/>
                    </a:ext>
                  </a:extLst>
                </a:gridCol>
                <a:gridCol w="3856815">
                  <a:extLst>
                    <a:ext uri="{9D8B030D-6E8A-4147-A177-3AD203B41FA5}">
                      <a16:colId xmlns:a16="http://schemas.microsoft.com/office/drawing/2014/main" xmlns="" val="20001"/>
                    </a:ext>
                  </a:extLst>
                </a:gridCol>
                <a:gridCol w="922316">
                  <a:extLst>
                    <a:ext uri="{9D8B030D-6E8A-4147-A177-3AD203B41FA5}">
                      <a16:colId xmlns:a16="http://schemas.microsoft.com/office/drawing/2014/main" xmlns="" val="20002"/>
                    </a:ext>
                  </a:extLst>
                </a:gridCol>
                <a:gridCol w="3099527">
                  <a:extLst>
                    <a:ext uri="{9D8B030D-6E8A-4147-A177-3AD203B41FA5}">
                      <a16:colId xmlns:a16="http://schemas.microsoft.com/office/drawing/2014/main" xmlns="" val="20005"/>
                    </a:ext>
                  </a:extLst>
                </a:gridCol>
                <a:gridCol w="3052794">
                  <a:extLst>
                    <a:ext uri="{9D8B030D-6E8A-4147-A177-3AD203B41FA5}">
                      <a16:colId xmlns:a16="http://schemas.microsoft.com/office/drawing/2014/main" xmlns="" val="2437383984"/>
                    </a:ext>
                  </a:extLst>
                </a:gridCol>
              </a:tblGrid>
              <a:tr h="603762">
                <a:tc>
                  <a:txBody>
                    <a:bodyPr/>
                    <a:lstStyle/>
                    <a:p>
                      <a:pPr algn="ctr">
                        <a:spcBef>
                          <a:spcPts val="500"/>
                        </a:spcBef>
                        <a:spcAft>
                          <a:spcPts val="500"/>
                        </a:spcAft>
                      </a:pPr>
                      <a:r>
                        <a:rPr lang="en-US" sz="1800" b="0" cap="none" spc="0" dirty="0">
                          <a:solidFill>
                            <a:schemeClr val="tx1"/>
                          </a:solidFill>
                          <a:effectLst/>
                          <a:latin typeface="Times New Roman" panose="02020603050405020304" pitchFamily="18" charset="0"/>
                          <a:cs typeface="Times New Roman" panose="02020603050405020304" pitchFamily="18" charset="0"/>
                        </a:rPr>
                        <a:t>#</a:t>
                      </a:r>
                      <a:endParaRPr lang="en-IN" sz="18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19271" marB="96355"/>
                </a:tc>
                <a:tc>
                  <a:txBody>
                    <a:bodyPr/>
                    <a:lstStyle/>
                    <a:p>
                      <a:pPr algn="ctr">
                        <a:spcAft>
                          <a:spcPts val="0"/>
                        </a:spcAft>
                      </a:pPr>
                      <a:r>
                        <a:rPr lang="en-US" sz="1800" b="0" cap="none" spc="0" dirty="0">
                          <a:solidFill>
                            <a:schemeClr val="tx1"/>
                          </a:solidFill>
                          <a:effectLst/>
                          <a:latin typeface="Times New Roman" panose="02020603050405020304" pitchFamily="18" charset="0"/>
                          <a:cs typeface="Times New Roman" panose="02020603050405020304" pitchFamily="18" charset="0"/>
                        </a:rPr>
                        <a:t>Name of the project</a:t>
                      </a:r>
                      <a:endParaRPr lang="en-IN" sz="18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19271" marB="96355"/>
                </a:tc>
                <a:tc>
                  <a:txBody>
                    <a:bodyPr/>
                    <a:lstStyle/>
                    <a:p>
                      <a:pPr marL="0" algn="ctr" defTabSz="914400" rtl="0" eaLnBrk="1" latinLnBrk="0" hangingPunct="1">
                        <a:spcAft>
                          <a:spcPts val="0"/>
                        </a:spcAft>
                      </a:pPr>
                      <a:r>
                        <a:rPr lang="en-IN" sz="1800" b="0" kern="1200" cap="none" spc="0" dirty="0">
                          <a:solidFill>
                            <a:schemeClr val="tx1"/>
                          </a:solidFill>
                          <a:effectLst/>
                          <a:latin typeface="Times New Roman" panose="02020603050405020304" pitchFamily="18" charset="0"/>
                          <a:cs typeface="Times New Roman" panose="02020603050405020304" pitchFamily="18" charset="0"/>
                        </a:rPr>
                        <a:t>Lead SAI</a:t>
                      </a:r>
                      <a:endParaRPr lang="en-IN" sz="1800" b="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19271" marB="96355"/>
                </a:tc>
                <a:tc>
                  <a:txBody>
                    <a:bodyPr/>
                    <a:lstStyle/>
                    <a:p>
                      <a:pPr marL="0" algn="ctr" defTabSz="914400" rtl="0" eaLnBrk="1" latinLnBrk="0" hangingPunct="1">
                        <a:spcAft>
                          <a:spcPts val="0"/>
                        </a:spcAft>
                      </a:pPr>
                      <a:r>
                        <a:rPr lang="en-IN" sz="1800" b="0" kern="1200" cap="none" spc="0" dirty="0">
                          <a:solidFill>
                            <a:schemeClr val="tx1"/>
                          </a:solidFill>
                          <a:effectLst/>
                          <a:latin typeface="Times New Roman" panose="02020603050405020304" pitchFamily="18" charset="0"/>
                          <a:cs typeface="Times New Roman" panose="02020603050405020304" pitchFamily="18" charset="0"/>
                        </a:rPr>
                        <a:t>Project status</a:t>
                      </a:r>
                      <a:endParaRPr lang="en-IN" sz="1800" b="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19271" marB="96355"/>
                </a:tc>
                <a:tc>
                  <a:txBody>
                    <a:bodyPr/>
                    <a:lstStyle/>
                    <a:p>
                      <a:pPr marL="0" algn="ctr" defTabSz="914400" rtl="0" eaLnBrk="1" latinLnBrk="0" hangingPunct="1">
                        <a:spcAft>
                          <a:spcPts val="0"/>
                        </a:spcAft>
                      </a:pPr>
                      <a:r>
                        <a:rPr lang="en-US" sz="1800" b="0" kern="1200" cap="none" spc="0" dirty="0">
                          <a:solidFill>
                            <a:schemeClr val="tx1"/>
                          </a:solidFill>
                          <a:effectLst/>
                          <a:latin typeface="Times New Roman" panose="02020603050405020304" pitchFamily="18" charset="0"/>
                          <a:ea typeface="+mn-ea"/>
                          <a:cs typeface="Times New Roman" panose="02020603050405020304" pitchFamily="18" charset="0"/>
                        </a:rPr>
                        <a:t>Timelines for completion</a:t>
                      </a:r>
                      <a:endParaRPr lang="en-IN" sz="1800" b="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19271" marB="96355"/>
                </a:tc>
                <a:extLst>
                  <a:ext uri="{0D108BD9-81ED-4DB2-BD59-A6C34878D82A}">
                    <a16:rowId xmlns:a16="http://schemas.microsoft.com/office/drawing/2014/main" xmlns="" val="10000"/>
                  </a:ext>
                </a:extLst>
              </a:tr>
              <a:tr h="632380">
                <a:tc>
                  <a:txBody>
                    <a:bodyPr/>
                    <a:lstStyle/>
                    <a:p>
                      <a:pPr algn="ctr">
                        <a:spcAft>
                          <a:spcPts val="0"/>
                        </a:spcAft>
                      </a:pPr>
                      <a:r>
                        <a:rPr lang="en-US" sz="1800" b="0" cap="none" spc="0" dirty="0">
                          <a:solidFill>
                            <a:schemeClr val="tx1"/>
                          </a:solidFill>
                          <a:effectLst/>
                          <a:latin typeface="Times New Roman" panose="02020603050405020304" pitchFamily="18" charset="0"/>
                          <a:cs typeface="Times New Roman" panose="02020603050405020304" pitchFamily="18" charset="0"/>
                        </a:rPr>
                        <a:t>1.</a:t>
                      </a:r>
                      <a:endParaRPr lang="en-IN" sz="18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just">
                        <a:spcAft>
                          <a:spcPts val="0"/>
                        </a:spcAft>
                      </a:pPr>
                      <a:r>
                        <a:rPr lang="en-US" sz="1800" cap="none" spc="0" dirty="0">
                          <a:solidFill>
                            <a:schemeClr val="tx1"/>
                          </a:solidFill>
                          <a:effectLst/>
                          <a:latin typeface="Times New Roman" panose="02020603050405020304" pitchFamily="18" charset="0"/>
                          <a:cs typeface="Times New Roman" panose="02020603050405020304" pitchFamily="18" charset="0"/>
                        </a:rPr>
                        <a:t>Cyber security and data protection challenges</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ctr">
                        <a:spcAft>
                          <a:spcPts val="0"/>
                        </a:spcAft>
                      </a:pPr>
                      <a:r>
                        <a:rPr lang="en-IN" sz="1800" cap="none" spc="0" dirty="0">
                          <a:solidFill>
                            <a:schemeClr val="tx1"/>
                          </a:solidFill>
                          <a:effectLst/>
                          <a:latin typeface="Times New Roman" panose="02020603050405020304" pitchFamily="18" charset="0"/>
                          <a:cs typeface="Times New Roman" panose="02020603050405020304" pitchFamily="18" charset="0"/>
                        </a:rPr>
                        <a:t>Mexico</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ctr">
                        <a:spcAft>
                          <a:spcPts val="0"/>
                        </a:spcAft>
                      </a:pPr>
                      <a:r>
                        <a:rPr lang="en-US" sz="1800" kern="1200" cap="none" spc="0" baseline="0" dirty="0">
                          <a:solidFill>
                            <a:schemeClr val="tx1"/>
                          </a:solidFill>
                          <a:effectLst/>
                          <a:latin typeface="Times New Roman" panose="02020603050405020304" pitchFamily="18" charset="0"/>
                          <a:cs typeface="Times New Roman" panose="02020603050405020304" pitchFamily="18" charset="0"/>
                        </a:rPr>
                        <a:t>Content development under progress.</a:t>
                      </a:r>
                      <a:endParaRPr lang="en-IN" sz="1800" b="1"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tc>
                  <a:txBody>
                    <a:bodyPr/>
                    <a:lstStyle/>
                    <a:p>
                      <a:pPr algn="ctr">
                        <a:spcAft>
                          <a:spcPts val="0"/>
                        </a:spcAft>
                      </a:pPr>
                      <a:r>
                        <a:rPr lang="en-US" sz="1800" b="0" kern="1200" cap="none" spc="0" baseline="0" dirty="0">
                          <a:solidFill>
                            <a:schemeClr val="tx1"/>
                          </a:solidFill>
                          <a:effectLst/>
                          <a:latin typeface="Times New Roman" panose="02020603050405020304" pitchFamily="18" charset="0"/>
                          <a:cs typeface="Times New Roman" panose="02020603050405020304" pitchFamily="18" charset="0"/>
                        </a:rPr>
                        <a:t>February 2023</a:t>
                      </a:r>
                      <a:endParaRPr lang="en-IN" sz="1800" b="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extLst>
                  <a:ext uri="{0D108BD9-81ED-4DB2-BD59-A6C34878D82A}">
                    <a16:rowId xmlns:a16="http://schemas.microsoft.com/office/drawing/2014/main" xmlns="" val="10001"/>
                  </a:ext>
                </a:extLst>
              </a:tr>
              <a:tr h="1061722">
                <a:tc>
                  <a:txBody>
                    <a:bodyPr/>
                    <a:lstStyle/>
                    <a:p>
                      <a:pPr algn="ctr">
                        <a:spcAft>
                          <a:spcPts val="0"/>
                        </a:spcAft>
                      </a:pPr>
                      <a:r>
                        <a:rPr lang="en-US" sz="1800" b="0" cap="none" spc="0">
                          <a:solidFill>
                            <a:schemeClr val="tx1"/>
                          </a:solidFill>
                          <a:effectLst/>
                          <a:latin typeface="Times New Roman" panose="02020603050405020304" pitchFamily="18" charset="0"/>
                          <a:cs typeface="Times New Roman" panose="02020603050405020304" pitchFamily="18" charset="0"/>
                        </a:rPr>
                        <a:t>2.</a:t>
                      </a:r>
                      <a:endParaRPr lang="en-IN" sz="18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just">
                        <a:spcAft>
                          <a:spcPts val="0"/>
                        </a:spcAft>
                      </a:pPr>
                      <a:r>
                        <a:rPr lang="en-IN" sz="1800" cap="none" spc="0" dirty="0">
                          <a:solidFill>
                            <a:schemeClr val="tx1"/>
                          </a:solidFill>
                          <a:effectLst/>
                          <a:latin typeface="Times New Roman" panose="02020603050405020304" pitchFamily="18" charset="0"/>
                          <a:cs typeface="Times New Roman" panose="02020603050405020304" pitchFamily="18" charset="0"/>
                        </a:rPr>
                        <a:t>Audit of IT Management functions including IT Governance, Contract Management and Sustainability</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ctr">
                        <a:spcAft>
                          <a:spcPts val="0"/>
                        </a:spcAft>
                      </a:pPr>
                      <a:r>
                        <a:rPr lang="en-IN" sz="1800" cap="none" spc="0" dirty="0">
                          <a:solidFill>
                            <a:schemeClr val="tx1"/>
                          </a:solidFill>
                          <a:effectLst/>
                          <a:latin typeface="Times New Roman" panose="02020603050405020304" pitchFamily="18" charset="0"/>
                          <a:cs typeface="Times New Roman" panose="02020603050405020304" pitchFamily="18" charset="0"/>
                        </a:rPr>
                        <a:t>India</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cap="none" spc="0" baseline="0" dirty="0">
                          <a:solidFill>
                            <a:schemeClr val="tx1"/>
                          </a:solidFill>
                          <a:effectLst/>
                          <a:latin typeface="Times New Roman" panose="02020603050405020304" pitchFamily="18" charset="0"/>
                          <a:cs typeface="Times New Roman" panose="02020603050405020304" pitchFamily="18" charset="0"/>
                        </a:rPr>
                        <a:t>Content development under progress.</a:t>
                      </a:r>
                      <a:endParaRPr lang="en-IN" sz="1800" b="1"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tc>
                  <a:txBody>
                    <a:bodyPr/>
                    <a:lstStyle/>
                    <a:p>
                      <a:pPr marL="0" algn="ctr" rtl="0" eaLnBrk="1" latinLnBrk="0" hangingPunct="1">
                        <a:spcAft>
                          <a:spcPts val="0"/>
                        </a:spcAft>
                      </a:pPr>
                      <a:r>
                        <a:rPr lang="en-US" sz="1800" kern="1200" cap="none" spc="0">
                          <a:solidFill>
                            <a:schemeClr val="tx1"/>
                          </a:solidFill>
                          <a:effectLst/>
                          <a:latin typeface="Times New Roman" panose="02020603050405020304" pitchFamily="18" charset="0"/>
                          <a:ea typeface="+mn-ea"/>
                          <a:cs typeface="Times New Roman" panose="02020603050405020304" pitchFamily="18" charset="0"/>
                        </a:rPr>
                        <a:t>December </a:t>
                      </a:r>
                      <a:r>
                        <a:rPr lang="en-US" sz="1800" kern="1200" cap="none" spc="0" dirty="0">
                          <a:solidFill>
                            <a:schemeClr val="tx1"/>
                          </a:solidFill>
                          <a:effectLst/>
                          <a:latin typeface="Times New Roman" panose="02020603050405020304" pitchFamily="18" charset="0"/>
                          <a:ea typeface="+mn-ea"/>
                          <a:cs typeface="Times New Roman" panose="02020603050405020304" pitchFamily="18" charset="0"/>
                        </a:rPr>
                        <a:t>2022</a:t>
                      </a:r>
                      <a:endParaRPr lang="en-IN" sz="180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extLst>
                  <a:ext uri="{0D108BD9-81ED-4DB2-BD59-A6C34878D82A}">
                    <a16:rowId xmlns:a16="http://schemas.microsoft.com/office/drawing/2014/main" xmlns="" val="10002"/>
                  </a:ext>
                </a:extLst>
              </a:tr>
              <a:tr h="856957">
                <a:tc>
                  <a:txBody>
                    <a:bodyPr/>
                    <a:lstStyle/>
                    <a:p>
                      <a:pPr algn="ctr">
                        <a:spcAft>
                          <a:spcPts val="0"/>
                        </a:spcAft>
                      </a:pPr>
                      <a:r>
                        <a:rPr lang="en-US" sz="1800" b="0" cap="none" spc="0">
                          <a:solidFill>
                            <a:schemeClr val="tx1"/>
                          </a:solidFill>
                          <a:effectLst/>
                          <a:latin typeface="Times New Roman" panose="02020603050405020304" pitchFamily="18" charset="0"/>
                          <a:cs typeface="Times New Roman" panose="02020603050405020304" pitchFamily="18" charset="0"/>
                        </a:rPr>
                        <a:t>3.</a:t>
                      </a:r>
                      <a:endParaRPr lang="en-IN" sz="18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just">
                        <a:spcAft>
                          <a:spcPts val="0"/>
                        </a:spcAft>
                      </a:pPr>
                      <a:r>
                        <a:rPr lang="en-IN" sz="1800" cap="none" spc="0" dirty="0">
                          <a:solidFill>
                            <a:schemeClr val="tx1"/>
                          </a:solidFill>
                          <a:effectLst/>
                          <a:latin typeface="Times New Roman" panose="02020603050405020304" pitchFamily="18" charset="0"/>
                          <a:cs typeface="Times New Roman" panose="02020603050405020304" pitchFamily="18" charset="0"/>
                        </a:rPr>
                        <a:t>Performance Evaluation of Information Systems</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ctr">
                        <a:spcAft>
                          <a:spcPts val="0"/>
                        </a:spcAft>
                      </a:pPr>
                      <a:r>
                        <a:rPr lang="en-IN" sz="1800" cap="none" spc="0">
                          <a:solidFill>
                            <a:schemeClr val="tx1"/>
                          </a:solidFill>
                          <a:effectLst/>
                          <a:latin typeface="Times New Roman" panose="02020603050405020304" pitchFamily="18" charset="0"/>
                          <a:cs typeface="Times New Roman" panose="02020603050405020304" pitchFamily="18" charset="0"/>
                        </a:rPr>
                        <a:t>Pakistan</a:t>
                      </a:r>
                      <a:endParaRPr lang="en-IN" sz="180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marL="0" algn="ctr" rtl="0" eaLnBrk="1" latinLnBrk="0" hangingPunct="1">
                        <a:spcAft>
                          <a:spcPts val="0"/>
                        </a:spcAft>
                      </a:pPr>
                      <a:r>
                        <a:rPr lang="en-US" sz="1800" kern="1200" cap="none" spc="0" dirty="0">
                          <a:solidFill>
                            <a:schemeClr val="tx1"/>
                          </a:solidFill>
                          <a:effectLst/>
                          <a:latin typeface="Times New Roman" panose="02020603050405020304" pitchFamily="18" charset="0"/>
                          <a:cs typeface="Times New Roman" panose="02020603050405020304" pitchFamily="18" charset="0"/>
                        </a:rPr>
                        <a:t>Team building for content development under progress. </a:t>
                      </a:r>
                      <a:endParaRPr lang="en-US" sz="1800" b="1" kern="1200" cap="none" spc="0" baseline="0" dirty="0">
                        <a:solidFill>
                          <a:schemeClr val="tx1"/>
                        </a:solidFill>
                        <a:effectLst/>
                        <a:latin typeface="Times New Roman" panose="02020603050405020304" pitchFamily="18" charset="0"/>
                        <a:cs typeface="Times New Roman" panose="02020603050405020304" pitchFamily="18" charset="0"/>
                      </a:endParaRPr>
                    </a:p>
                  </a:txBody>
                  <a:tcPr marL="0" marR="62255" marT="28906" marB="96355"/>
                </a:tc>
                <a:tc>
                  <a:txBody>
                    <a:bodyPr/>
                    <a:lstStyle/>
                    <a:p>
                      <a:pPr marL="0" algn="ctr" rtl="0" eaLnBrk="1" latinLnBrk="0" hangingPunct="1">
                        <a:spcAft>
                          <a:spcPts val="0"/>
                        </a:spcAft>
                      </a:pPr>
                      <a:r>
                        <a:rPr lang="en-US" sz="1800" kern="1200" cap="none" spc="0" dirty="0">
                          <a:solidFill>
                            <a:schemeClr val="tx1"/>
                          </a:solidFill>
                          <a:effectLst/>
                          <a:latin typeface="Times New Roman" panose="02020603050405020304" pitchFamily="18" charset="0"/>
                          <a:ea typeface="+mn-ea"/>
                          <a:cs typeface="Times New Roman" panose="02020603050405020304" pitchFamily="18" charset="0"/>
                        </a:rPr>
                        <a:t>December 2023</a:t>
                      </a:r>
                      <a:endParaRPr lang="en-IN" sz="180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extLst>
                  <a:ext uri="{0D108BD9-81ED-4DB2-BD59-A6C34878D82A}">
                    <a16:rowId xmlns:a16="http://schemas.microsoft.com/office/drawing/2014/main" xmlns="" val="10003"/>
                  </a:ext>
                </a:extLst>
              </a:tr>
              <a:tr h="856957">
                <a:tc>
                  <a:txBody>
                    <a:bodyPr/>
                    <a:lstStyle/>
                    <a:p>
                      <a:pPr algn="ctr">
                        <a:spcAft>
                          <a:spcPts val="0"/>
                        </a:spcAft>
                      </a:pPr>
                      <a:r>
                        <a:rPr lang="en-US" sz="1800" b="0" cap="none" spc="0" dirty="0">
                          <a:solidFill>
                            <a:schemeClr val="tx1"/>
                          </a:solidFill>
                          <a:effectLst/>
                          <a:latin typeface="Times New Roman" panose="02020603050405020304" pitchFamily="18" charset="0"/>
                          <a:cs typeface="Times New Roman" panose="02020603050405020304" pitchFamily="18" charset="0"/>
                        </a:rPr>
                        <a:t>4.</a:t>
                      </a:r>
                      <a:endParaRPr lang="en-IN" sz="1800" b="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just">
                        <a:spcAft>
                          <a:spcPts val="0"/>
                        </a:spcAft>
                      </a:pPr>
                      <a:r>
                        <a:rPr lang="en-IN" sz="1800" cap="none" spc="0" dirty="0">
                          <a:solidFill>
                            <a:schemeClr val="tx1"/>
                          </a:solidFill>
                          <a:effectLst/>
                          <a:latin typeface="Times New Roman" panose="02020603050405020304" pitchFamily="18" charset="0"/>
                          <a:cs typeface="Times New Roman" panose="02020603050405020304" pitchFamily="18" charset="0"/>
                        </a:rPr>
                        <a:t>Review of previous work done for their current worthiness</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algn="ctr">
                        <a:spcAft>
                          <a:spcPts val="0"/>
                        </a:spcAft>
                      </a:pPr>
                      <a:r>
                        <a:rPr lang="en-IN" sz="1800" cap="none" spc="0">
                          <a:solidFill>
                            <a:schemeClr val="tx1"/>
                          </a:solidFill>
                          <a:effectLst/>
                          <a:latin typeface="Times New Roman" panose="02020603050405020304" pitchFamily="18" charset="0"/>
                          <a:cs typeface="Times New Roman" panose="02020603050405020304" pitchFamily="18" charset="0"/>
                        </a:rPr>
                        <a:t>USA</a:t>
                      </a:r>
                      <a:endParaRPr lang="en-IN" sz="180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62255" marT="28906" marB="96355"/>
                </a:tc>
                <a:tc>
                  <a:txBody>
                    <a:bodyPr/>
                    <a:lstStyle/>
                    <a:p>
                      <a:pPr lvl="0" algn="ctr"/>
                      <a:r>
                        <a:rPr lang="en-ZA" sz="1800" kern="1200" cap="none" spc="0" dirty="0">
                          <a:solidFill>
                            <a:schemeClr val="tx1"/>
                          </a:solidFill>
                          <a:effectLst/>
                          <a:latin typeface="Times New Roman" panose="02020603050405020304" pitchFamily="18" charset="0"/>
                          <a:ea typeface="+mn-ea"/>
                          <a:cs typeface="Times New Roman" panose="02020603050405020304" pitchFamily="18" charset="0"/>
                        </a:rPr>
                        <a:t>Completed</a:t>
                      </a:r>
                      <a:endParaRPr lang="en-IN" sz="180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tc>
                  <a:txBody>
                    <a:bodyPr/>
                    <a:lstStyle/>
                    <a:p>
                      <a:pPr lvl="0" algn="ctr"/>
                      <a:r>
                        <a:rPr lang="en-US" sz="1800" kern="1200" cap="none" spc="0" dirty="0">
                          <a:solidFill>
                            <a:schemeClr val="tx1"/>
                          </a:solidFill>
                          <a:effectLst/>
                          <a:latin typeface="Times New Roman" panose="02020603050405020304" pitchFamily="18" charset="0"/>
                          <a:ea typeface="+mn-ea"/>
                          <a:cs typeface="Times New Roman" panose="02020603050405020304" pitchFamily="18" charset="0"/>
                        </a:rPr>
                        <a:t>NA</a:t>
                      </a:r>
                      <a:endParaRPr lang="en-IN" sz="180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0" marR="62255" marT="28906" marB="96355"/>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279846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xmlns=""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7" y="348865"/>
            <a:ext cx="10044023" cy="877729"/>
          </a:xfrm>
        </p:spPr>
        <p:txBody>
          <a:bodyPr vert="horz" lIns="91440" tIns="45720" rIns="91440" bIns="45720" rtlCol="0" anchor="ctr">
            <a:normAutofit/>
          </a:bodyPr>
          <a:lstStyle/>
          <a:p>
            <a:r>
              <a:rPr lang="en-US" sz="2800" b="1">
                <a:solidFill>
                  <a:srgbClr val="FFFFFF"/>
                </a:solidFill>
              </a:rPr>
              <a:t>WGITA Work Plan 2020-2022:</a:t>
            </a:r>
            <a:br>
              <a:rPr lang="en-US" sz="2800" b="1">
                <a:solidFill>
                  <a:srgbClr val="FFFFFF"/>
                </a:solidFill>
              </a:rPr>
            </a:br>
            <a:r>
              <a:rPr lang="en-US" altLang="en-US" sz="2800" b="0">
                <a:solidFill>
                  <a:srgbClr val="FFFFFF"/>
                </a:solidFill>
              </a:rPr>
              <a:t>Knowledge Sharing Activities</a:t>
            </a:r>
            <a:endParaRPr lang="en-IN" sz="2800" b="0">
              <a:solidFill>
                <a:srgbClr val="FFFF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0225254"/>
              </p:ext>
            </p:extLst>
          </p:nvPr>
        </p:nvGraphicFramePr>
        <p:xfrm>
          <a:off x="522332" y="2014272"/>
          <a:ext cx="10738703" cy="3644196"/>
        </p:xfrm>
        <a:graphic>
          <a:graphicData uri="http://schemas.openxmlformats.org/drawingml/2006/table">
            <a:tbl>
              <a:tblPr firstRow="1" firstCol="1" bandRow="1">
                <a:tableStyleId>{5940675A-B579-460E-94D1-54222C63F5DA}</a:tableStyleId>
              </a:tblPr>
              <a:tblGrid>
                <a:gridCol w="645443">
                  <a:extLst>
                    <a:ext uri="{9D8B030D-6E8A-4147-A177-3AD203B41FA5}">
                      <a16:colId xmlns:a16="http://schemas.microsoft.com/office/drawing/2014/main" xmlns="" val="20000"/>
                    </a:ext>
                  </a:extLst>
                </a:gridCol>
                <a:gridCol w="3371772">
                  <a:extLst>
                    <a:ext uri="{9D8B030D-6E8A-4147-A177-3AD203B41FA5}">
                      <a16:colId xmlns:a16="http://schemas.microsoft.com/office/drawing/2014/main" xmlns="" val="20001"/>
                    </a:ext>
                  </a:extLst>
                </a:gridCol>
                <a:gridCol w="1628665">
                  <a:extLst>
                    <a:ext uri="{9D8B030D-6E8A-4147-A177-3AD203B41FA5}">
                      <a16:colId xmlns:a16="http://schemas.microsoft.com/office/drawing/2014/main" xmlns="" val="20003"/>
                    </a:ext>
                  </a:extLst>
                </a:gridCol>
                <a:gridCol w="5092823">
                  <a:extLst>
                    <a:ext uri="{9D8B030D-6E8A-4147-A177-3AD203B41FA5}">
                      <a16:colId xmlns:a16="http://schemas.microsoft.com/office/drawing/2014/main" xmlns="" val="20004"/>
                    </a:ext>
                  </a:extLst>
                </a:gridCol>
              </a:tblGrid>
              <a:tr h="773476">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Name of project</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Project Lead</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marL="0" algn="ctr" defTabSz="914400" rtl="0" eaLnBrk="1" latinLnBrk="0" hangingPunct="1">
                        <a:lnSpc>
                          <a:spcPct val="100000"/>
                        </a:lnSpc>
                        <a:spcAft>
                          <a:spcPts val="0"/>
                        </a:spcAft>
                      </a:pPr>
                      <a:r>
                        <a:rPr lang="en-IN" sz="1800" b="1" kern="1200" cap="none" spc="0" dirty="0">
                          <a:solidFill>
                            <a:schemeClr val="tx1"/>
                          </a:solidFill>
                          <a:effectLst/>
                          <a:latin typeface="Times New Roman" panose="02020603050405020304" pitchFamily="18" charset="0"/>
                          <a:cs typeface="Times New Roman" panose="02020603050405020304" pitchFamily="18" charset="0"/>
                        </a:rPr>
                        <a:t>Project status</a:t>
                      </a:r>
                      <a:endParaRPr lang="en-IN" sz="1800" b="1"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82732" marR="203089" marT="23638" marB="177282"/>
                </a:tc>
                <a:extLst>
                  <a:ext uri="{0D108BD9-81ED-4DB2-BD59-A6C34878D82A}">
                    <a16:rowId xmlns:a16="http://schemas.microsoft.com/office/drawing/2014/main" xmlns="" val="10000"/>
                  </a:ext>
                </a:extLst>
              </a:tr>
              <a:tr h="1540633">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1.</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algn="just">
                        <a:lnSpc>
                          <a:spcPct val="100000"/>
                        </a:lnSpc>
                        <a:spcAft>
                          <a:spcPts val="0"/>
                        </a:spcAft>
                      </a:pPr>
                      <a:r>
                        <a:rPr lang="en-US" sz="1800" cap="none" spc="0" dirty="0">
                          <a:solidFill>
                            <a:schemeClr val="tx1"/>
                          </a:solidFill>
                          <a:effectLst/>
                          <a:latin typeface="Times New Roman" panose="02020603050405020304" pitchFamily="18" charset="0"/>
                          <a:cs typeface="Times New Roman" panose="02020603050405020304" pitchFamily="18" charset="0"/>
                        </a:rPr>
                        <a:t>Quarterly Webinars on IT Audit Topic</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algn="ctr">
                        <a:lnSpc>
                          <a:spcPct val="100000"/>
                        </a:lnSpc>
                        <a:spcAft>
                          <a:spcPts val="0"/>
                        </a:spcAft>
                      </a:pPr>
                      <a:r>
                        <a:rPr lang="en-US" sz="1800" cap="none" spc="0" dirty="0">
                          <a:solidFill>
                            <a:schemeClr val="tx1"/>
                          </a:solidFill>
                          <a:effectLst/>
                          <a:latin typeface="Times New Roman" panose="02020603050405020304" pitchFamily="18" charset="0"/>
                          <a:cs typeface="Times New Roman" panose="02020603050405020304" pitchFamily="18" charset="0"/>
                        </a:rPr>
                        <a:t>USA, India</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algn="just">
                        <a:lnSpc>
                          <a:spcPct val="100000"/>
                        </a:lnSpc>
                      </a:pPr>
                      <a:r>
                        <a:rPr lang="en-ZA" sz="1800" b="1" kern="1200" baseline="0" dirty="0">
                          <a:solidFill>
                            <a:schemeClr val="dk1"/>
                          </a:solidFill>
                          <a:effectLst/>
                          <a:latin typeface="Times New Roman" panose="02020603050405020304" pitchFamily="18" charset="0"/>
                          <a:cs typeface="Times New Roman" panose="02020603050405020304" pitchFamily="18" charset="0"/>
                        </a:rPr>
                        <a:t>On-going</a:t>
                      </a:r>
                    </a:p>
                    <a:p>
                      <a:pPr algn="just">
                        <a:lnSpc>
                          <a:spcPct val="100000"/>
                        </a:lnSpc>
                      </a:pPr>
                      <a:r>
                        <a:rPr lang="en-ZA" sz="1800" b="0" kern="1200" baseline="0" dirty="0">
                          <a:solidFill>
                            <a:schemeClr val="dk1"/>
                          </a:solidFill>
                          <a:effectLst/>
                          <a:latin typeface="Times New Roman" panose="02020603050405020304" pitchFamily="18" charset="0"/>
                          <a:ea typeface="+mn-ea"/>
                          <a:cs typeface="Times New Roman" panose="02020603050405020304" pitchFamily="18" charset="0"/>
                        </a:rPr>
                        <a:t>Webinars conducted on :</a:t>
                      </a:r>
                    </a:p>
                    <a:p>
                      <a:pPr marL="179388" lvl="1" indent="-179388">
                        <a:lnSpc>
                          <a:spcPct val="100000"/>
                        </a:lnSpc>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IT and Cybersecurity Audit Work- US GAO</a:t>
                      </a:r>
                    </a:p>
                    <a:p>
                      <a:pPr marL="179388" lvl="1" indent="-179388">
                        <a:lnSpc>
                          <a:spcPct val="100000"/>
                        </a:lnSpc>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Enterprise-wide Audit Process and Knowledge Management IT System – SAI India</a:t>
                      </a:r>
                    </a:p>
                    <a:p>
                      <a:pPr marL="179388" lvl="1" indent="-179388">
                        <a:lnSpc>
                          <a:spcPct val="100000"/>
                        </a:lnSpc>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Auditing Legacy IT systems – US GAO</a:t>
                      </a:r>
                      <a:endParaRPr lang="en-IN" sz="18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82732" marR="126802" marT="23638" marB="177282"/>
                </a:tc>
                <a:extLst>
                  <a:ext uri="{0D108BD9-81ED-4DB2-BD59-A6C34878D82A}">
                    <a16:rowId xmlns:a16="http://schemas.microsoft.com/office/drawing/2014/main" xmlns="" val="10001"/>
                  </a:ext>
                </a:extLst>
              </a:tr>
              <a:tr h="1015353">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2.</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algn="just">
                        <a:lnSpc>
                          <a:spcPct val="100000"/>
                        </a:lnSpc>
                        <a:spcAft>
                          <a:spcPts val="0"/>
                        </a:spcAft>
                      </a:pPr>
                      <a:r>
                        <a:rPr lang="en-US" sz="1800" cap="none" spc="0" dirty="0">
                          <a:solidFill>
                            <a:schemeClr val="tx1"/>
                          </a:solidFill>
                          <a:effectLst/>
                          <a:latin typeface="Times New Roman" panose="02020603050405020304" pitchFamily="18" charset="0"/>
                          <a:cs typeface="Times New Roman" panose="02020603050405020304" pitchFamily="18" charset="0"/>
                        </a:rPr>
                        <a:t>Maintenance of IT Audit Database in the WGITA Webpage</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algn="ctr">
                        <a:lnSpc>
                          <a:spcPct val="100000"/>
                        </a:lnSpc>
                        <a:spcAft>
                          <a:spcPts val="0"/>
                        </a:spcAft>
                      </a:pPr>
                      <a:r>
                        <a:rPr lang="en-US" sz="1800" cap="none" spc="0" dirty="0">
                          <a:solidFill>
                            <a:schemeClr val="tx1"/>
                          </a:solidFill>
                          <a:effectLst/>
                          <a:latin typeface="Times New Roman" panose="02020603050405020304" pitchFamily="18" charset="0"/>
                          <a:cs typeface="Times New Roman" panose="02020603050405020304" pitchFamily="18" charset="0"/>
                        </a:rPr>
                        <a:t>Bhutan</a:t>
                      </a:r>
                      <a:endParaRPr lang="en-IN" sz="18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126802" marT="23638" marB="177282"/>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tx1"/>
                          </a:solidFill>
                          <a:effectLst/>
                          <a:latin typeface="Times New Roman" panose="02020603050405020304" pitchFamily="18" charset="0"/>
                          <a:cs typeface="Times New Roman" panose="02020603050405020304" pitchFamily="18" charset="0"/>
                        </a:rPr>
                        <a:t>On-going</a:t>
                      </a:r>
                    </a:p>
                    <a:p>
                      <a:pPr marL="179388" marR="0" lvl="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dirty="0">
                          <a:solidFill>
                            <a:schemeClr val="tx1"/>
                          </a:solidFill>
                          <a:effectLst/>
                          <a:latin typeface="Times New Roman" panose="02020603050405020304" pitchFamily="18" charset="0"/>
                          <a:cs typeface="Times New Roman" panose="02020603050405020304" pitchFamily="18" charset="0"/>
                        </a:rPr>
                        <a:t>266 audit reports have been shared through WGITA website. </a:t>
                      </a:r>
                    </a:p>
                  </a:txBody>
                  <a:tcPr marL="82732" marR="126802" marT="23638" marB="177282"/>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8259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xmlns="" id="{A8384FB5-9ADC-4DDC-881B-597D56F5B1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1199E1B1-A8C0-4FE8-A5A8-1CB41D69F8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84A8DE83-DE75-4B41-9DB4-A7EC0B0DE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A7009A0A-BEF5-4EAC-AF15-E4F9F002E2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99713" y="248038"/>
            <a:ext cx="7063721" cy="1159200"/>
          </a:xfrm>
        </p:spPr>
        <p:txBody>
          <a:bodyPr vert="horz" lIns="91440" tIns="45720" rIns="91440" bIns="45720" rtlCol="0" anchor="ctr">
            <a:normAutofit/>
          </a:bodyPr>
          <a:lstStyle/>
          <a:p>
            <a:r>
              <a:rPr lang="en-US" sz="2500" b="1" kern="1200" dirty="0">
                <a:solidFill>
                  <a:srgbClr val="FFFFFF"/>
                </a:solidFill>
              </a:rPr>
              <a:t>WGITA Work Plan 2020-2022:</a:t>
            </a:r>
            <a:br>
              <a:rPr lang="en-US" sz="2500" b="1" kern="1200" dirty="0">
                <a:solidFill>
                  <a:srgbClr val="FFFFFF"/>
                </a:solidFill>
              </a:rPr>
            </a:br>
            <a:r>
              <a:rPr lang="en-US" altLang="en-US" sz="2500" kern="1200" dirty="0">
                <a:solidFill>
                  <a:srgbClr val="FFFFFF"/>
                </a:solidFill>
              </a:rPr>
              <a:t>Capacity Building Activities</a:t>
            </a:r>
            <a:r>
              <a:rPr lang="en-US" sz="2500" kern="1200" dirty="0">
                <a:solidFill>
                  <a:srgbClr val="FFFFFF"/>
                </a:solidFill>
              </a:rPr>
              <a:t/>
            </a:r>
            <a:br>
              <a:rPr lang="en-US" sz="2500" kern="1200" dirty="0">
                <a:solidFill>
                  <a:srgbClr val="FFFFFF"/>
                </a:solidFill>
              </a:rPr>
            </a:br>
            <a:endParaRPr lang="en-US" sz="2500" b="0" kern="1200" dirty="0">
              <a:solidFill>
                <a:srgbClr val="FFFFFF"/>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2500132641"/>
              </p:ext>
            </p:extLst>
          </p:nvPr>
        </p:nvGraphicFramePr>
        <p:xfrm>
          <a:off x="432225" y="2179211"/>
          <a:ext cx="10858626" cy="2064386"/>
        </p:xfrm>
        <a:graphic>
          <a:graphicData uri="http://schemas.openxmlformats.org/drawingml/2006/table">
            <a:tbl>
              <a:tblPr firstRow="1" firstCol="1" bandRow="1">
                <a:tableStyleId>{5940675A-B579-460E-94D1-54222C63F5DA}</a:tableStyleId>
              </a:tblPr>
              <a:tblGrid>
                <a:gridCol w="793647">
                  <a:extLst>
                    <a:ext uri="{9D8B030D-6E8A-4147-A177-3AD203B41FA5}">
                      <a16:colId xmlns:a16="http://schemas.microsoft.com/office/drawing/2014/main" xmlns="" val="20000"/>
                    </a:ext>
                  </a:extLst>
                </a:gridCol>
                <a:gridCol w="3730712">
                  <a:extLst>
                    <a:ext uri="{9D8B030D-6E8A-4147-A177-3AD203B41FA5}">
                      <a16:colId xmlns:a16="http://schemas.microsoft.com/office/drawing/2014/main" xmlns="" val="20001"/>
                    </a:ext>
                  </a:extLst>
                </a:gridCol>
                <a:gridCol w="2487321">
                  <a:extLst>
                    <a:ext uri="{9D8B030D-6E8A-4147-A177-3AD203B41FA5}">
                      <a16:colId xmlns:a16="http://schemas.microsoft.com/office/drawing/2014/main" xmlns="" val="20003"/>
                    </a:ext>
                  </a:extLst>
                </a:gridCol>
                <a:gridCol w="3846946">
                  <a:extLst>
                    <a:ext uri="{9D8B030D-6E8A-4147-A177-3AD203B41FA5}">
                      <a16:colId xmlns:a16="http://schemas.microsoft.com/office/drawing/2014/main" xmlns="" val="20004"/>
                    </a:ext>
                  </a:extLst>
                </a:gridCol>
              </a:tblGrid>
              <a:tr h="571030">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Name of project</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algn="ctr">
                        <a:lnSpc>
                          <a:spcPct val="100000"/>
                        </a:lnSpc>
                        <a:spcAft>
                          <a:spcPts val="0"/>
                        </a:spcAft>
                      </a:pPr>
                      <a:r>
                        <a:rPr lang="en-US" sz="1800" b="1" cap="none" spc="0" dirty="0">
                          <a:solidFill>
                            <a:schemeClr val="tx1"/>
                          </a:solidFill>
                          <a:effectLst/>
                          <a:latin typeface="Times New Roman" panose="02020603050405020304" pitchFamily="18" charset="0"/>
                          <a:cs typeface="Times New Roman" panose="02020603050405020304" pitchFamily="18" charset="0"/>
                        </a:rPr>
                        <a:t>Project Lead</a:t>
                      </a:r>
                      <a:endParaRPr lang="en-IN" sz="18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2732" marR="203089" marT="23638" marB="177282"/>
                </a:tc>
                <a:tc>
                  <a:txBody>
                    <a:bodyPr/>
                    <a:lstStyle/>
                    <a:p>
                      <a:pPr marL="0" algn="ctr" defTabSz="914400" rtl="0" eaLnBrk="1" latinLnBrk="0" hangingPunct="1">
                        <a:lnSpc>
                          <a:spcPct val="100000"/>
                        </a:lnSpc>
                        <a:spcAft>
                          <a:spcPts val="0"/>
                        </a:spcAft>
                      </a:pPr>
                      <a:r>
                        <a:rPr lang="en-IN" sz="1800" b="1" kern="1200" cap="none" spc="0" dirty="0">
                          <a:solidFill>
                            <a:schemeClr val="tx1"/>
                          </a:solidFill>
                          <a:effectLst/>
                          <a:latin typeface="Times New Roman" panose="02020603050405020304" pitchFamily="18" charset="0"/>
                          <a:cs typeface="Times New Roman" panose="02020603050405020304" pitchFamily="18" charset="0"/>
                        </a:rPr>
                        <a:t>Project status</a:t>
                      </a:r>
                      <a:endParaRPr lang="en-IN" sz="1800" b="1"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82732" marR="203089" marT="23638" marB="177282"/>
                </a:tc>
                <a:extLst>
                  <a:ext uri="{0D108BD9-81ED-4DB2-BD59-A6C34878D82A}">
                    <a16:rowId xmlns:a16="http://schemas.microsoft.com/office/drawing/2014/main" xmlns="" val="10000"/>
                  </a:ext>
                </a:extLst>
              </a:tr>
              <a:tr h="957055">
                <a:tc>
                  <a:txBody>
                    <a:bodyPr/>
                    <a:lstStyle/>
                    <a:p>
                      <a:pPr algn="ctr">
                        <a:lnSpc>
                          <a:spcPct val="100000"/>
                        </a:lnSpc>
                        <a:spcAft>
                          <a:spcPts val="0"/>
                        </a:spcAft>
                      </a:pPr>
                      <a:r>
                        <a:rPr lang="en-US" sz="1600" b="1" cap="none" spc="0">
                          <a:solidFill>
                            <a:schemeClr val="tx1"/>
                          </a:solidFill>
                          <a:effectLst/>
                          <a:latin typeface="Times New Roman" panose="02020603050405020304" pitchFamily="18" charset="0"/>
                          <a:cs typeface="Times New Roman" panose="02020603050405020304" pitchFamily="18" charset="0"/>
                        </a:rPr>
                        <a:t>1</a:t>
                      </a:r>
                      <a:endParaRPr lang="en-IN" sz="16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17" marR="91317" marT="0" marB="121756"/>
                </a:tc>
                <a:tc>
                  <a:txBody>
                    <a:bodyPr/>
                    <a:lstStyle/>
                    <a:p>
                      <a:pPr algn="just">
                        <a:lnSpc>
                          <a:spcPct val="100000"/>
                        </a:lnSpc>
                        <a:spcAft>
                          <a:spcPts val="0"/>
                        </a:spcAft>
                      </a:pPr>
                      <a:r>
                        <a:rPr lang="en-US" sz="2100" cap="none" spc="0" dirty="0">
                          <a:solidFill>
                            <a:schemeClr val="tx1"/>
                          </a:solidFill>
                          <a:effectLst/>
                          <a:latin typeface="Times New Roman" panose="02020603050405020304" pitchFamily="18" charset="0"/>
                          <a:cs typeface="Times New Roman" panose="02020603050405020304" pitchFamily="18" charset="0"/>
                        </a:rPr>
                        <a:t>Development of Global Curriculum for IT Audit</a:t>
                      </a:r>
                      <a:endParaRPr lang="en-IN" sz="2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17" marR="91317" marT="0" marB="121756"/>
                </a:tc>
                <a:tc>
                  <a:txBody>
                    <a:bodyPr/>
                    <a:lstStyle/>
                    <a:p>
                      <a:pPr algn="ctr">
                        <a:lnSpc>
                          <a:spcPct val="100000"/>
                        </a:lnSpc>
                        <a:spcAft>
                          <a:spcPts val="0"/>
                        </a:spcAft>
                      </a:pPr>
                      <a:r>
                        <a:rPr lang="en-US" sz="2100" cap="none" spc="0" dirty="0">
                          <a:solidFill>
                            <a:schemeClr val="tx1"/>
                          </a:solidFill>
                          <a:effectLst/>
                          <a:latin typeface="Times New Roman" panose="02020603050405020304" pitchFamily="18" charset="0"/>
                          <a:cs typeface="Times New Roman" panose="02020603050405020304" pitchFamily="18" charset="0"/>
                        </a:rPr>
                        <a:t>India</a:t>
                      </a:r>
                      <a:endParaRPr lang="en-IN" sz="2100"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1317" marR="91317" marT="0" marB="121756"/>
                </a:tc>
                <a:tc>
                  <a:txBody>
                    <a:bodyPr/>
                    <a:lstStyle/>
                    <a:p>
                      <a:pPr lvl="0" algn="just">
                        <a:lnSpc>
                          <a:spcPct val="100000"/>
                        </a:lnSpc>
                      </a:pPr>
                      <a:r>
                        <a:rPr lang="en-US" sz="1800" b="0" kern="1200" cap="none" spc="0" baseline="0" dirty="0">
                          <a:solidFill>
                            <a:schemeClr val="tx1"/>
                          </a:solidFill>
                          <a:effectLst/>
                          <a:latin typeface="Times New Roman" panose="02020603050405020304" pitchFamily="18" charset="0"/>
                          <a:cs typeface="Times New Roman" panose="02020603050405020304" pitchFamily="18" charset="0"/>
                        </a:rPr>
                        <a:t>Final document with Quality Assurance certificate will be submitted to INTOSAI Governing Board in November 2022.</a:t>
                      </a:r>
                      <a:endParaRPr lang="en-IN" sz="1800" b="0" kern="1200" cap="none" spc="0" dirty="0">
                        <a:solidFill>
                          <a:schemeClr val="tx1"/>
                        </a:solidFill>
                        <a:effectLst/>
                        <a:latin typeface="Times New Roman" panose="02020603050405020304" pitchFamily="18" charset="0"/>
                        <a:cs typeface="Times New Roman" panose="02020603050405020304" pitchFamily="18" charset="0"/>
                      </a:endParaRPr>
                    </a:p>
                    <a:p>
                      <a:pPr lvl="1">
                        <a:lnSpc>
                          <a:spcPct val="100000"/>
                        </a:lnSpc>
                      </a:pPr>
                      <a:r>
                        <a:rPr lang="en-ZA" sz="1800" b="0" kern="1200" cap="none" spc="0" dirty="0">
                          <a:solidFill>
                            <a:schemeClr val="tx1"/>
                          </a:solidFill>
                          <a:effectLst/>
                          <a:latin typeface="Times New Roman" panose="02020603050405020304" pitchFamily="18" charset="0"/>
                          <a:cs typeface="Times New Roman" panose="02020603050405020304" pitchFamily="18" charset="0"/>
                        </a:rPr>
                        <a:t> </a:t>
                      </a:r>
                      <a:endParaRPr lang="en-IN" sz="1800" b="0" kern="1200" cap="none" spc="0" dirty="0">
                        <a:solidFill>
                          <a:schemeClr val="tx1"/>
                        </a:solidFill>
                        <a:effectLst/>
                        <a:latin typeface="Times New Roman" panose="02020603050405020304" pitchFamily="18" charset="0"/>
                        <a:ea typeface="+mn-ea"/>
                        <a:cs typeface="Times New Roman" panose="02020603050405020304" pitchFamily="18" charset="0"/>
                      </a:endParaRPr>
                    </a:p>
                  </a:txBody>
                  <a:tcPr marL="91317" marR="91317" marT="0" marB="121756"/>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53713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3564" y="348865"/>
            <a:ext cx="9718111" cy="1576446"/>
          </a:xfrm>
        </p:spPr>
        <p:txBody>
          <a:bodyPr anchor="ctr">
            <a:normAutofit/>
          </a:bodyPr>
          <a:lstStyle/>
          <a:p>
            <a:r>
              <a:rPr lang="en-US" sz="4000" b="1" dirty="0">
                <a:solidFill>
                  <a:srgbClr val="FFFFFF"/>
                </a:solidFill>
              </a:rPr>
              <a:t>WGITA Work Plan 2020-2022: </a:t>
            </a:r>
            <a:br>
              <a:rPr lang="en-US" sz="4000" b="1" dirty="0">
                <a:solidFill>
                  <a:srgbClr val="FFFFFF"/>
                </a:solidFill>
              </a:rPr>
            </a:br>
            <a:endParaRPr lang="en-IN" sz="4000" dirty="0">
              <a:solidFill>
                <a:srgbClr val="FFFFFF"/>
              </a:solidFill>
            </a:endParaRPr>
          </a:p>
        </p:txBody>
      </p:sp>
      <p:graphicFrame>
        <p:nvGraphicFramePr>
          <p:cNvPr id="6" name="Content Placeholder 3">
            <a:extLst>
              <a:ext uri="{FF2B5EF4-FFF2-40B4-BE49-F238E27FC236}">
                <a16:creationId xmlns:a16="http://schemas.microsoft.com/office/drawing/2014/main" xmlns="" id="{8C52E910-DE65-42AA-96C4-786D7138C500}"/>
              </a:ext>
            </a:extLst>
          </p:cNvPr>
          <p:cNvGraphicFramePr>
            <a:graphicFrameLocks noGrp="1"/>
          </p:cNvGraphicFramePr>
          <p:nvPr>
            <p:ph idx="1"/>
            <p:extLst>
              <p:ext uri="{D42A27DB-BD31-4B8C-83A1-F6EECF244321}">
                <p14:modId xmlns:p14="http://schemas.microsoft.com/office/powerpoint/2010/main" val="114443851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40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EE2AD96-B495-4E06-9291-B71706F72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3CF6D67-C5A8-4ADD-9E8E-1E38CA1D3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6909FA0-B515-4681-B7A8-FA281D133B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21C9FE86-FCC3-4A31-AA1C-C882262B7F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7D96243B-ECED-4B71-8E06-AE9A285EAD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xmlns="" id="{A09989E4-EFDC-4A90-A633-E0525FB41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2CF7D66-AD84-2748-BC96-EB7479795465}"/>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Other Ongoing Activities</a:t>
            </a:r>
          </a:p>
        </p:txBody>
      </p:sp>
      <p:sp>
        <p:nvSpPr>
          <p:cNvPr id="7" name="Content Placeholder 2">
            <a:extLst>
              <a:ext uri="{FF2B5EF4-FFF2-40B4-BE49-F238E27FC236}">
                <a16:creationId xmlns:a16="http://schemas.microsoft.com/office/drawing/2014/main" xmlns="" id="{7D060E35-BE71-C34F-A7F0-A4C1841FAA25}"/>
              </a:ext>
            </a:extLst>
          </p:cNvPr>
          <p:cNvSpPr>
            <a:spLocks noGrp="1"/>
          </p:cNvSpPr>
          <p:nvPr>
            <p:ph idx="1"/>
          </p:nvPr>
        </p:nvSpPr>
        <p:spPr>
          <a:xfrm>
            <a:off x="6503158" y="649480"/>
            <a:ext cx="4862447" cy="5546047"/>
          </a:xfrm>
        </p:spPr>
        <p:txBody>
          <a:bodyPr anchor="ctr">
            <a:normAutofit/>
          </a:bodyPr>
          <a:lstStyle/>
          <a:p>
            <a:r>
              <a:rPr lang="en-US" b="1" dirty="0"/>
              <a:t>Revision of GUID 5101 (</a:t>
            </a:r>
            <a:r>
              <a:rPr lang="en-US" dirty="0"/>
              <a:t>Audit of Security of Information Systems) led by SAI India.</a:t>
            </a:r>
          </a:p>
          <a:p>
            <a:pPr marL="577850" lvl="1" indent="-288925"/>
            <a:endParaRPr lang="en-US" dirty="0"/>
          </a:p>
          <a:p>
            <a:pPr marL="288925" lvl="1" indent="0">
              <a:buNone/>
            </a:pPr>
            <a:endParaRPr lang="en-IN" dirty="0"/>
          </a:p>
          <a:p>
            <a:r>
              <a:rPr lang="en-US" b="1" dirty="0" err="1"/>
              <a:t>Updation</a:t>
            </a:r>
            <a:r>
              <a:rPr lang="en-US" b="1" dirty="0"/>
              <a:t> of WGITA-IDI Handbook on IT Audit, </a:t>
            </a:r>
            <a:r>
              <a:rPr lang="en-US" dirty="0"/>
              <a:t>led by US GAO</a:t>
            </a:r>
          </a:p>
        </p:txBody>
      </p:sp>
    </p:spTree>
    <p:extLst>
      <p:ext uri="{BB962C8B-B14F-4D97-AF65-F5344CB8AC3E}">
        <p14:creationId xmlns:p14="http://schemas.microsoft.com/office/powerpoint/2010/main" val="285019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4426AB7-D619-4515-962A-BC83909EC0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583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DE47DF98-723F-4AAC-ABCF-CACBC438F7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xmlns="" id="{EA29FC7C-9308-4FDE-8DCA-405668055B0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895600" y="5768204"/>
            <a:ext cx="6400800" cy="0"/>
          </a:xfrm>
          <a:prstGeom prst="line">
            <a:avLst/>
          </a:prstGeom>
          <a:ln>
            <a:solidFill>
              <a:srgbClr val="583C6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57F414A5-7F1C-6A48-9812-6632EFFDE02B}"/>
              </a:ext>
            </a:extLst>
          </p:cNvPr>
          <p:cNvSpPr>
            <a:spLocks noGrp="1"/>
          </p:cNvSpPr>
          <p:nvPr>
            <p:ph type="ctrTitle"/>
          </p:nvPr>
        </p:nvSpPr>
        <p:spPr>
          <a:xfrm>
            <a:off x="1109980" y="4277356"/>
            <a:ext cx="9966960" cy="1560320"/>
          </a:xfrm>
        </p:spPr>
        <p:txBody>
          <a:bodyPr>
            <a:normAutofit/>
          </a:bodyPr>
          <a:lstStyle/>
          <a:p>
            <a:r>
              <a:rPr lang="en-US" sz="5800">
                <a:solidFill>
                  <a:srgbClr val="583C60"/>
                </a:solidFill>
              </a:rPr>
              <a:t>WGITA Website</a:t>
            </a:r>
          </a:p>
        </p:txBody>
      </p:sp>
      <p:sp>
        <p:nvSpPr>
          <p:cNvPr id="4" name="Subtitle 3">
            <a:extLst>
              <a:ext uri="{FF2B5EF4-FFF2-40B4-BE49-F238E27FC236}">
                <a16:creationId xmlns:a16="http://schemas.microsoft.com/office/drawing/2014/main" xmlns="" id="{8BAD2B55-875F-DA49-B214-CDAD0B3636B0}"/>
              </a:ext>
            </a:extLst>
          </p:cNvPr>
          <p:cNvSpPr>
            <a:spLocks noGrp="1"/>
          </p:cNvSpPr>
          <p:nvPr>
            <p:ph type="subTitle" idx="1"/>
          </p:nvPr>
        </p:nvSpPr>
        <p:spPr>
          <a:xfrm>
            <a:off x="1709530" y="5799489"/>
            <a:ext cx="8767860" cy="440822"/>
          </a:xfrm>
        </p:spPr>
        <p:txBody>
          <a:bodyPr>
            <a:normAutofit/>
          </a:bodyPr>
          <a:lstStyle/>
          <a:p>
            <a:r>
              <a:rPr lang="en-US" sz="2000" dirty="0">
                <a:solidFill>
                  <a:srgbClr val="583C60"/>
                </a:solidFill>
                <a:hlinkClick r:id="rId2">
                  <a:extLst>
                    <a:ext uri="{A12FA001-AC4F-418D-AE19-62706E023703}">
                      <ahyp:hlinkClr xmlns:ahyp="http://schemas.microsoft.com/office/drawing/2018/hyperlinkcolor" xmlns="" val="tx"/>
                    </a:ext>
                  </a:extLst>
                </a:hlinkClick>
              </a:rPr>
              <a:t>https://www.intosaicommunity.net/wgita/</a:t>
            </a:r>
            <a:r>
              <a:rPr lang="en-US" sz="2000" dirty="0">
                <a:solidFill>
                  <a:srgbClr val="583C60"/>
                </a:solidFill>
              </a:rPr>
              <a:t> </a:t>
            </a:r>
            <a:endParaRPr lang="en-IN" sz="2000" dirty="0">
              <a:solidFill>
                <a:srgbClr val="583C60"/>
              </a:solidFill>
            </a:endParaRPr>
          </a:p>
          <a:p>
            <a:endParaRPr lang="en-US" sz="2000" dirty="0">
              <a:solidFill>
                <a:srgbClr val="583C60"/>
              </a:solidFill>
            </a:endParaRPr>
          </a:p>
        </p:txBody>
      </p:sp>
      <p:pic>
        <p:nvPicPr>
          <p:cNvPr id="5" name="Picture 4">
            <a:extLst>
              <a:ext uri="{FF2B5EF4-FFF2-40B4-BE49-F238E27FC236}">
                <a16:creationId xmlns:a16="http://schemas.microsoft.com/office/drawing/2014/main" xmlns="" id="{70B785BD-D731-994C-A69E-4E0B060469C0}"/>
              </a:ext>
            </a:extLst>
          </p:cNvPr>
          <p:cNvPicPr/>
          <p:nvPr/>
        </p:nvPicPr>
        <p:blipFill rotWithShape="1">
          <a:blip r:embed="rId3" cstate="print">
            <a:extLst>
              <a:ext uri="{28A0092B-C50C-407E-A947-70E740481C1C}">
                <a14:useLocalDpi xmlns:a14="http://schemas.microsoft.com/office/drawing/2010/main" val="0"/>
              </a:ext>
            </a:extLst>
          </a:blip>
          <a:srcRect t="23892" r="1" b="24650"/>
          <a:stretch/>
        </p:blipFill>
        <p:spPr bwMode="auto">
          <a:xfrm>
            <a:off x="243840" y="256540"/>
            <a:ext cx="11704320" cy="3764276"/>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375048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E778EEDE-AE13-5949-B447-512CD734921D}"/>
              </a:ext>
            </a:extLst>
          </p:cNvPr>
          <p:cNvPicPr/>
          <p:nvPr/>
        </p:nvPicPr>
        <p:blipFill rotWithShape="1">
          <a:blip r:embed="rId2" cstate="print">
            <a:duotone>
              <a:prstClr val="black"/>
              <a:schemeClr val="tx2">
                <a:tint val="45000"/>
                <a:satMod val="400000"/>
              </a:schemeClr>
            </a:duotone>
            <a:extLst>
              <a:ext uri="{28A0092B-C50C-407E-A947-70E740481C1C}">
                <a14:useLocalDpi xmlns:a14="http://schemas.microsoft.com/office/drawing/2010/main" val="0"/>
              </a:ext>
            </a:extLst>
          </a:blip>
          <a:srcRect t="4621" b="5379"/>
          <a:stretch/>
        </p:blipFill>
        <p:spPr bwMode="auto">
          <a:xfrm>
            <a:off x="20" y="10"/>
            <a:ext cx="12191980" cy="6857990"/>
          </a:xfrm>
          <a:prstGeom prst="rect">
            <a:avLst/>
          </a:prstGeom>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xmlns="" id="{B4147794-66B7-4CDE-BC75-BBDC48B2F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59481" y="0"/>
            <a:ext cx="7718119" cy="685800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entury Schoolbook" panose="02040604050505020304"/>
              <a:ea typeface="+mn-ea"/>
              <a:cs typeface="+mn-cs"/>
            </a:endParaRPr>
          </a:p>
        </p:txBody>
      </p:sp>
      <p:sp>
        <p:nvSpPr>
          <p:cNvPr id="2" name="Title 1"/>
          <p:cNvSpPr>
            <a:spLocks noGrp="1"/>
          </p:cNvSpPr>
          <p:nvPr>
            <p:ph type="title"/>
          </p:nvPr>
        </p:nvSpPr>
        <p:spPr>
          <a:xfrm>
            <a:off x="4050888" y="176915"/>
            <a:ext cx="6784259" cy="896512"/>
          </a:xfrm>
        </p:spPr>
        <p:txBody>
          <a:bodyPr>
            <a:normAutofit/>
          </a:bodyPr>
          <a:lstStyle/>
          <a:p>
            <a:r>
              <a:rPr lang="en-US" sz="2800" dirty="0">
                <a:solidFill>
                  <a:schemeClr val="tx1">
                    <a:lumMod val="85000"/>
                    <a:lumOff val="15000"/>
                  </a:schemeClr>
                </a:solidFill>
              </a:rPr>
              <a:t>Updates &amp; Information</a:t>
            </a:r>
          </a:p>
        </p:txBody>
      </p:sp>
      <p:sp>
        <p:nvSpPr>
          <p:cNvPr id="3" name="Content Placeholder 2"/>
          <p:cNvSpPr>
            <a:spLocks noGrp="1"/>
          </p:cNvSpPr>
          <p:nvPr>
            <p:ph idx="1"/>
          </p:nvPr>
        </p:nvSpPr>
        <p:spPr>
          <a:xfrm>
            <a:off x="4050888" y="1073427"/>
            <a:ext cx="6784259" cy="5247860"/>
          </a:xfrm>
        </p:spPr>
        <p:txBody>
          <a:bodyPr>
            <a:noAutofit/>
          </a:bodyPr>
          <a:lstStyle/>
          <a:p>
            <a:pPr marL="361950" indent="-361950">
              <a:spcBef>
                <a:spcPts val="600"/>
              </a:spcBef>
            </a:pPr>
            <a:r>
              <a:rPr lang="en-US" sz="2200" dirty="0">
                <a:latin typeface="Cambria" panose="02040503050406030204" pitchFamily="18" charset="0"/>
              </a:rPr>
              <a:t>News &amp; Events</a:t>
            </a:r>
          </a:p>
          <a:p>
            <a:pPr lvl="1">
              <a:spcBef>
                <a:spcPts val="600"/>
              </a:spcBef>
              <a:buFont typeface="Wingdings" panose="05000000000000000000" pitchFamily="2" charset="2"/>
              <a:buChar char="Ø"/>
            </a:pPr>
            <a:r>
              <a:rPr lang="en-US" sz="2200" dirty="0">
                <a:latin typeface="Cambria" panose="02040503050406030204" pitchFamily="18" charset="0"/>
              </a:rPr>
              <a:t>31</a:t>
            </a:r>
            <a:r>
              <a:rPr lang="en-US" sz="2200" baseline="30000" dirty="0">
                <a:latin typeface="Cambria" panose="02040503050406030204" pitchFamily="18" charset="0"/>
              </a:rPr>
              <a:t>st</a:t>
            </a:r>
            <a:r>
              <a:rPr lang="en-US" sz="2200" dirty="0">
                <a:latin typeface="Cambria" panose="02040503050406030204" pitchFamily="18" charset="0"/>
              </a:rPr>
              <a:t> WGITA meeting and seminar</a:t>
            </a:r>
          </a:p>
          <a:p>
            <a:pPr marL="361950" indent="-361950">
              <a:spcBef>
                <a:spcPts val="600"/>
              </a:spcBef>
            </a:pPr>
            <a:r>
              <a:rPr lang="en-US" sz="2200" dirty="0">
                <a:latin typeface="Cambria" panose="02040503050406030204" pitchFamily="18" charset="0"/>
              </a:rPr>
              <a:t>Membership &amp; Contacts</a:t>
            </a:r>
          </a:p>
          <a:p>
            <a:pPr lvl="1">
              <a:spcBef>
                <a:spcPts val="600"/>
              </a:spcBef>
              <a:buFont typeface="Wingdings" panose="05000000000000000000" pitchFamily="2" charset="2"/>
              <a:buChar char="Ø"/>
            </a:pPr>
            <a:r>
              <a:rPr lang="en-US" sz="2200" dirty="0">
                <a:latin typeface="Cambria" panose="02040503050406030204" pitchFamily="18" charset="0"/>
              </a:rPr>
              <a:t>New members- SAIs of Azerbaijan, Montenegro and Maldives</a:t>
            </a:r>
          </a:p>
          <a:p>
            <a:pPr marL="361950" indent="-361950">
              <a:spcBef>
                <a:spcPts val="600"/>
              </a:spcBef>
            </a:pPr>
            <a:r>
              <a:rPr lang="en-US" sz="2200" dirty="0">
                <a:latin typeface="Cambria" panose="02040503050406030204" pitchFamily="18" charset="0"/>
              </a:rPr>
              <a:t>WGITA Meeting materials</a:t>
            </a:r>
          </a:p>
          <a:p>
            <a:pPr lvl="1">
              <a:spcBef>
                <a:spcPts val="600"/>
              </a:spcBef>
              <a:buFont typeface="Wingdings" panose="05000000000000000000" pitchFamily="2" charset="2"/>
              <a:buChar char="Ø"/>
            </a:pPr>
            <a:r>
              <a:rPr lang="en-US" sz="2200" dirty="0">
                <a:latin typeface="Cambria" panose="02040503050406030204" pitchFamily="18" charset="0"/>
              </a:rPr>
              <a:t>31</a:t>
            </a:r>
            <a:r>
              <a:rPr lang="en-US" sz="2200" baseline="30000" dirty="0">
                <a:latin typeface="Cambria" panose="02040503050406030204" pitchFamily="18" charset="0"/>
              </a:rPr>
              <a:t>st</a:t>
            </a:r>
            <a:r>
              <a:rPr lang="en-US" sz="2200" dirty="0">
                <a:latin typeface="Cambria" panose="02040503050406030204" pitchFamily="18" charset="0"/>
              </a:rPr>
              <a:t> WGITA meeting</a:t>
            </a:r>
          </a:p>
          <a:p>
            <a:pPr marL="361950" indent="-361950">
              <a:spcBef>
                <a:spcPts val="600"/>
              </a:spcBef>
            </a:pPr>
            <a:r>
              <a:rPr lang="en-US" sz="2200" dirty="0">
                <a:latin typeface="Cambria" panose="02040503050406030204" pitchFamily="18" charset="0"/>
              </a:rPr>
              <a:t>Knowledge Centre</a:t>
            </a:r>
          </a:p>
          <a:p>
            <a:pPr lvl="1">
              <a:spcBef>
                <a:spcPts val="600"/>
              </a:spcBef>
              <a:buFont typeface="Wingdings" panose="05000000000000000000" pitchFamily="2" charset="2"/>
              <a:buChar char="Ø"/>
            </a:pPr>
            <a:r>
              <a:rPr lang="en-US" sz="2200" dirty="0">
                <a:latin typeface="Cambria" panose="02040503050406030204" pitchFamily="18" charset="0"/>
              </a:rPr>
              <a:t>The Global Curriculum on IT Audit</a:t>
            </a:r>
          </a:p>
          <a:p>
            <a:pPr marL="361950" indent="-361950">
              <a:spcBef>
                <a:spcPts val="600"/>
              </a:spcBef>
            </a:pPr>
            <a:r>
              <a:rPr lang="en-US" sz="2200" dirty="0">
                <a:latin typeface="Cambria" panose="02040503050406030204" pitchFamily="18" charset="0"/>
              </a:rPr>
              <a:t>Videos/Presentation on WGITA Seminars </a:t>
            </a:r>
          </a:p>
          <a:p>
            <a:pPr lvl="1">
              <a:spcBef>
                <a:spcPts val="600"/>
              </a:spcBef>
              <a:buFont typeface="Wingdings" panose="05000000000000000000" pitchFamily="2" charset="2"/>
              <a:buChar char="Ø"/>
            </a:pPr>
            <a:r>
              <a:rPr lang="en-US" sz="2200" dirty="0">
                <a:latin typeface="Cambria" panose="02040503050406030204" pitchFamily="18" charset="0"/>
              </a:rPr>
              <a:t>WGITA seminar on ‘Auditing eProcurement Systems’</a:t>
            </a:r>
          </a:p>
          <a:p>
            <a:pPr marL="361950" indent="-361950">
              <a:spcBef>
                <a:spcPts val="600"/>
              </a:spcBef>
            </a:pPr>
            <a:r>
              <a:rPr lang="en-US" sz="2200" dirty="0">
                <a:latin typeface="Cambria" panose="02040503050406030204" pitchFamily="18" charset="0"/>
              </a:rPr>
              <a:t>IT Audit Database</a:t>
            </a:r>
          </a:p>
          <a:p>
            <a:pPr lvl="1">
              <a:spcBef>
                <a:spcPts val="600"/>
              </a:spcBef>
              <a:buFont typeface="Wingdings" panose="05000000000000000000" pitchFamily="2" charset="2"/>
              <a:buChar char="Ø"/>
            </a:pPr>
            <a:r>
              <a:rPr lang="en-US" sz="2200" dirty="0">
                <a:latin typeface="Cambria" panose="02040503050406030204" pitchFamily="18" charset="0"/>
              </a:rPr>
              <a:t>266 IT audit reports uploaded</a:t>
            </a:r>
          </a:p>
        </p:txBody>
      </p:sp>
      <p:sp>
        <p:nvSpPr>
          <p:cNvPr id="13" name="Rectangle 12">
            <a:extLst>
              <a:ext uri="{FF2B5EF4-FFF2-40B4-BE49-F238E27FC236}">
                <a16:creationId xmlns:a16="http://schemas.microsoft.com/office/drawing/2014/main" xmlns="" id="{41202E79-1236-4DF8-9921-F47A0B079C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277600" y="0"/>
            <a:ext cx="914400" cy="6858000"/>
          </a:xfrm>
          <a:prstGeom prst="rect">
            <a:avLst/>
          </a:prstGeom>
          <a:solidFill>
            <a:schemeClr val="tx1">
              <a:lumMod val="85000"/>
              <a:lumOff val="1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4115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393</Words>
  <Application>Microsoft Office PowerPoint</Application>
  <PresentationFormat>Widescreen</PresentationFormat>
  <Paragraphs>94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vt:lpstr>
      <vt:lpstr>Century Schoolbook</vt:lpstr>
      <vt:lpstr>Times New Roman</vt:lpstr>
      <vt:lpstr>Wingdings</vt:lpstr>
      <vt:lpstr>Office Theme</vt:lpstr>
      <vt:lpstr>WGITA Reporting Dashboard   Updates</vt:lpstr>
      <vt:lpstr>Achievements in WGITA Work Plan 2017-19</vt:lpstr>
      <vt:lpstr>WGITA Work Plan 2020-2022:  Knowledge Development Activities</vt:lpstr>
      <vt:lpstr>WGITA Work Plan 2020-2022: Knowledge Sharing Activities</vt:lpstr>
      <vt:lpstr>WGITA Work Plan 2020-2022: Capacity Building Activities </vt:lpstr>
      <vt:lpstr>WGITA Work Plan 2020-2022:  </vt:lpstr>
      <vt:lpstr>Other Ongoing Activities</vt:lpstr>
      <vt:lpstr>WGITA Website</vt:lpstr>
      <vt:lpstr>Updates &amp; Information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ATANU DAS</dc:creator>
  <cp:lastModifiedBy>Administrator</cp:lastModifiedBy>
  <cp:revision>59</cp:revision>
  <cp:lastPrinted>2022-05-23T11:05:24Z</cp:lastPrinted>
  <dcterms:created xsi:type="dcterms:W3CDTF">2022-05-15T04:22:14Z</dcterms:created>
  <dcterms:modified xsi:type="dcterms:W3CDTF">2022-05-23T11:06:20Z</dcterms:modified>
</cp:coreProperties>
</file>