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451"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5/9/2022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5/9/2022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5/9/2022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5528" y="837132"/>
            <a:ext cx="8637073" cy="2541431"/>
          </a:xfrm>
        </p:spPr>
        <p:txBody>
          <a:bodyPr>
            <a:normAutofit fontScale="90000"/>
          </a:bodyPr>
          <a:lstStyle/>
          <a:p>
            <a:r>
              <a:rPr lang="en-US" sz="3600" dirty="0"/>
              <a:t>31</a:t>
            </a:r>
            <a:r>
              <a:rPr lang="en-US" sz="3600" baseline="30000" dirty="0"/>
              <a:t>st</a:t>
            </a:r>
            <a:r>
              <a:rPr lang="en-US" sz="3600" dirty="0"/>
              <a:t> Meeting of the </a:t>
            </a:r>
            <a:r>
              <a:rPr lang="en-US" sz="3600" dirty="0" err="1"/>
              <a:t>Intosai</a:t>
            </a:r>
            <a:r>
              <a:rPr lang="en-US" sz="3600" dirty="0"/>
              <a:t> working group on it audit  </a:t>
            </a:r>
            <a:br>
              <a:rPr lang="en-US" sz="3600" dirty="0"/>
            </a:br>
            <a:r>
              <a:rPr lang="en-US" dirty="0"/>
              <a:t>Auditing </a:t>
            </a:r>
            <a:r>
              <a:rPr lang="en-US" dirty="0" smtClean="0"/>
              <a:t>on E-procurement system</a:t>
            </a:r>
            <a:endParaRPr lang="en-US" dirty="0"/>
          </a:p>
        </p:txBody>
      </p:sp>
      <p:sp>
        <p:nvSpPr>
          <p:cNvPr id="3" name="Subtitle 2"/>
          <p:cNvSpPr>
            <a:spLocks noGrp="1"/>
          </p:cNvSpPr>
          <p:nvPr>
            <p:ph type="subTitle" idx="1"/>
          </p:nvPr>
        </p:nvSpPr>
        <p:spPr>
          <a:xfrm>
            <a:off x="2278443" y="4445604"/>
            <a:ext cx="8637072" cy="977621"/>
          </a:xfrm>
        </p:spPr>
        <p:txBody>
          <a:bodyPr>
            <a:noAutofit/>
          </a:bodyPr>
          <a:lstStyle/>
          <a:p>
            <a:r>
              <a:rPr lang="en-US" dirty="0" smtClean="0"/>
              <a:t>State audit institution</a:t>
            </a:r>
          </a:p>
          <a:p>
            <a:r>
              <a:rPr lang="en-US" dirty="0" smtClean="0"/>
              <a:t>Sultanate Of </a:t>
            </a:r>
            <a:r>
              <a:rPr lang="en-US" dirty="0" err="1" smtClean="0"/>
              <a:t>oman</a:t>
            </a:r>
            <a:r>
              <a:rPr lang="en-US" dirty="0" smtClean="0"/>
              <a:t> </a:t>
            </a:r>
          </a:p>
          <a:p>
            <a:r>
              <a:rPr lang="en-US" dirty="0" smtClean="0"/>
              <a:t>May 2022 </a:t>
            </a:r>
          </a:p>
          <a:p>
            <a:endParaRPr lang="en-US" dirty="0"/>
          </a:p>
        </p:txBody>
      </p:sp>
      <p:pic>
        <p:nvPicPr>
          <p:cNvPr id="1026" name="Picture 2" descr="sai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68" y="361597"/>
            <a:ext cx="2073275" cy="174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81409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Examples from SAI OMAN</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While auditing on </a:t>
            </a:r>
            <a:r>
              <a:rPr lang="en-US" dirty="0" smtClean="0"/>
              <a:t>(An Authority) the </a:t>
            </a:r>
            <a:r>
              <a:rPr lang="en-US" dirty="0" smtClean="0"/>
              <a:t>audit </a:t>
            </a:r>
            <a:r>
              <a:rPr lang="en-US" dirty="0" smtClean="0"/>
              <a:t>Finding was</a:t>
            </a:r>
            <a:r>
              <a:rPr lang="en-US" dirty="0" smtClean="0"/>
              <a:t> </a:t>
            </a:r>
            <a:r>
              <a:rPr lang="en-US" dirty="0" smtClean="0"/>
              <a:t>:</a:t>
            </a:r>
          </a:p>
          <a:p>
            <a:pPr marL="457200" lvl="0" indent="-457200">
              <a:buFont typeface="+mj-lt"/>
              <a:buAutoNum type="arabicPeriod"/>
            </a:pPr>
            <a:r>
              <a:rPr lang="en-US" dirty="0" smtClean="0"/>
              <a:t>System was not tracking number of time water was purchased to fill distribution trucks.</a:t>
            </a:r>
          </a:p>
          <a:p>
            <a:pPr marL="457200" lvl="0" indent="-457200">
              <a:buFont typeface="+mj-lt"/>
              <a:buAutoNum type="arabicPeriod"/>
            </a:pPr>
            <a:r>
              <a:rPr lang="en-US" dirty="0" smtClean="0"/>
              <a:t>No details about water trucks consumptions </a:t>
            </a:r>
          </a:p>
          <a:p>
            <a:pPr marL="457200" lvl="0" indent="-457200">
              <a:buFont typeface="+mj-lt"/>
              <a:buAutoNum type="arabicPeriod"/>
            </a:pPr>
            <a:r>
              <a:rPr lang="en-US" dirty="0" smtClean="0"/>
              <a:t>ID and name field in system was not mandatory to purchase water distribution trucks license and water limits </a:t>
            </a:r>
          </a:p>
          <a:p>
            <a:pPr marL="457200" lvl="0" indent="-457200">
              <a:buFont typeface="+mj-lt"/>
              <a:buAutoNum type="arabicPeriod"/>
            </a:pPr>
            <a:r>
              <a:rPr lang="en-US" dirty="0" smtClean="0"/>
              <a:t>Cash payments were allowed </a:t>
            </a:r>
          </a:p>
          <a:p>
            <a:pPr marL="457200" lvl="0" indent="-457200">
              <a:buFont typeface="+mj-lt"/>
              <a:buAutoNum type="arabicPeriod"/>
            </a:pPr>
            <a:r>
              <a:rPr lang="en-US" dirty="0" smtClean="0"/>
              <a:t>Card payment were don in segregated system </a:t>
            </a:r>
          </a:p>
          <a:p>
            <a:pPr marL="457200" lvl="0" indent="-457200">
              <a:buFont typeface="+mj-lt"/>
              <a:buAutoNum type="arabicPeriod"/>
            </a:pPr>
            <a:r>
              <a:rPr lang="en-US" dirty="0" smtClean="0"/>
              <a:t>Bank payments and water distribution system were not integrated </a:t>
            </a:r>
          </a:p>
          <a:p>
            <a:pPr marL="457200" lvl="0" indent="-457200">
              <a:buFont typeface="+mj-lt"/>
              <a:buAutoNum type="arabicPeriod"/>
            </a:pPr>
            <a:r>
              <a:rPr lang="en-US" dirty="0" smtClean="0"/>
              <a:t>Account payments where not mandatory field in the system </a:t>
            </a:r>
            <a:endParaRPr lang="en-US" dirty="0"/>
          </a:p>
        </p:txBody>
      </p:sp>
      <p:pic>
        <p:nvPicPr>
          <p:cNvPr id="4" name="Picture 2" descr="sai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175" y="-68606"/>
            <a:ext cx="2073275" cy="174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8752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Examples from SAI OMAN</a:t>
            </a:r>
            <a:endParaRPr lang="en-US" dirty="0"/>
          </a:p>
        </p:txBody>
      </p:sp>
      <p:sp>
        <p:nvSpPr>
          <p:cNvPr id="3" name="Content Placeholder 2"/>
          <p:cNvSpPr>
            <a:spLocks noGrp="1"/>
          </p:cNvSpPr>
          <p:nvPr>
            <p:ph idx="1"/>
          </p:nvPr>
        </p:nvSpPr>
        <p:spPr/>
        <p:txBody>
          <a:bodyPr>
            <a:normAutofit/>
          </a:bodyPr>
          <a:lstStyle/>
          <a:p>
            <a:pPr lvl="0"/>
            <a:r>
              <a:rPr lang="en-US" dirty="0" smtClean="0"/>
              <a:t>While auditing on water supply company the audit found :</a:t>
            </a:r>
          </a:p>
          <a:p>
            <a:pPr marL="457200" lvl="0" indent="-457200">
              <a:buFont typeface="+mj-lt"/>
              <a:buAutoNum type="arabicPeriod"/>
            </a:pPr>
            <a:r>
              <a:rPr lang="en-US" dirty="0"/>
              <a:t>Admin password were shared between staff </a:t>
            </a:r>
            <a:endParaRPr lang="en-US" dirty="0" smtClean="0"/>
          </a:p>
          <a:p>
            <a:pPr marL="457200" lvl="0" indent="-457200">
              <a:buFont typeface="+mj-lt"/>
              <a:buAutoNum type="arabicPeriod"/>
            </a:pPr>
            <a:r>
              <a:rPr lang="en-US" dirty="0" smtClean="0"/>
              <a:t>No specific role for each user </a:t>
            </a:r>
          </a:p>
          <a:p>
            <a:pPr marL="457200" lvl="0" indent="-457200">
              <a:buFont typeface="+mj-lt"/>
              <a:buAutoNum type="arabicPeriod"/>
            </a:pPr>
            <a:r>
              <a:rPr lang="en-US" dirty="0" smtClean="0"/>
              <a:t>All users are admin on system </a:t>
            </a:r>
          </a:p>
          <a:p>
            <a:pPr marL="457200" lvl="0" indent="-457200">
              <a:buFont typeface="+mj-lt"/>
              <a:buAutoNum type="arabicPeriod"/>
            </a:pPr>
            <a:r>
              <a:rPr lang="en-US" dirty="0" smtClean="0"/>
              <a:t>No </a:t>
            </a:r>
            <a:r>
              <a:rPr lang="en-US" smtClean="0"/>
              <a:t>log management </a:t>
            </a:r>
            <a:endParaRPr lang="en-US" dirty="0" smtClean="0"/>
          </a:p>
          <a:p>
            <a:pPr marL="457200" lvl="0" indent="-457200">
              <a:buFont typeface="+mj-lt"/>
              <a:buAutoNum type="arabicPeriod"/>
            </a:pPr>
            <a:r>
              <a:rPr lang="en-US" dirty="0" smtClean="0"/>
              <a:t>No segregation on duties </a:t>
            </a:r>
            <a:endParaRPr lang="en-US" dirty="0"/>
          </a:p>
        </p:txBody>
      </p:sp>
      <p:pic>
        <p:nvPicPr>
          <p:cNvPr id="4" name="Picture 2" descr="sai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969" y="0"/>
            <a:ext cx="2073275" cy="174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8266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THANK YOU </a:t>
            </a:r>
          </a:p>
          <a:p>
            <a:endParaRPr lang="en-US" dirty="0"/>
          </a:p>
          <a:p>
            <a:r>
              <a:rPr lang="en-US" dirty="0" err="1" smtClean="0"/>
              <a:t>AbbdulAmeer</a:t>
            </a:r>
            <a:r>
              <a:rPr lang="en-US" dirty="0" smtClean="0"/>
              <a:t> Al Lawati</a:t>
            </a:r>
          </a:p>
          <a:p>
            <a:r>
              <a:rPr lang="en-US" dirty="0" smtClean="0"/>
              <a:t>IT Director –SAI OMAN</a:t>
            </a:r>
            <a:endParaRPr lang="en-US" dirty="0"/>
          </a:p>
        </p:txBody>
      </p:sp>
      <p:pic>
        <p:nvPicPr>
          <p:cNvPr id="4" name="Picture 2" descr="sai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073275" cy="174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1859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Digitization of procurement </a:t>
            </a:r>
            <a:endParaRPr lang="en-US" dirty="0"/>
          </a:p>
        </p:txBody>
      </p:sp>
      <p:sp>
        <p:nvSpPr>
          <p:cNvPr id="3" name="Content Placeholder 2"/>
          <p:cNvSpPr>
            <a:spLocks noGrp="1"/>
          </p:cNvSpPr>
          <p:nvPr>
            <p:ph idx="1"/>
          </p:nvPr>
        </p:nvSpPr>
        <p:spPr/>
        <p:txBody>
          <a:bodyPr/>
          <a:lstStyle/>
          <a:p>
            <a:r>
              <a:rPr lang="en-US" dirty="0" smtClean="0"/>
              <a:t>As the digital age takes over everything so is the auditing procedure has to pivot toward making new paths to successfully audit new systems.</a:t>
            </a:r>
            <a:endParaRPr lang="en-US" dirty="0"/>
          </a:p>
        </p:txBody>
      </p:sp>
      <p:pic>
        <p:nvPicPr>
          <p:cNvPr id="4" name="Picture 2" descr="sai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301" y="107504"/>
            <a:ext cx="2073275" cy="174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798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what is procurement </a:t>
            </a:r>
            <a:endParaRPr lang="en-US" dirty="0"/>
          </a:p>
        </p:txBody>
      </p:sp>
      <p:sp>
        <p:nvSpPr>
          <p:cNvPr id="3" name="Content Placeholder 2"/>
          <p:cNvSpPr>
            <a:spLocks noGrp="1"/>
          </p:cNvSpPr>
          <p:nvPr>
            <p:ph idx="1"/>
          </p:nvPr>
        </p:nvSpPr>
        <p:spPr/>
        <p:txBody>
          <a:bodyPr/>
          <a:lstStyle/>
          <a:p>
            <a:r>
              <a:rPr lang="en-US" dirty="0"/>
              <a:t>Procurement is the process of acquiring products and services an organization requires for running its day-to-day operations.</a:t>
            </a:r>
          </a:p>
          <a:p>
            <a:pPr marL="0" indent="0">
              <a:buNone/>
            </a:pPr>
            <a:endParaRPr lang="en-US" dirty="0"/>
          </a:p>
        </p:txBody>
      </p:sp>
      <p:pic>
        <p:nvPicPr>
          <p:cNvPr id="4" name="Picture 2" descr="sai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923" y="0"/>
            <a:ext cx="2073275" cy="174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2260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audit procurement? </a:t>
            </a:r>
          </a:p>
        </p:txBody>
      </p:sp>
      <p:sp>
        <p:nvSpPr>
          <p:cNvPr id="3" name="Content Placeholder 2"/>
          <p:cNvSpPr>
            <a:spLocks noGrp="1"/>
          </p:cNvSpPr>
          <p:nvPr>
            <p:ph idx="1"/>
          </p:nvPr>
        </p:nvSpPr>
        <p:spPr/>
        <p:txBody>
          <a:bodyPr/>
          <a:lstStyle/>
          <a:p>
            <a:r>
              <a:rPr lang="en-US" dirty="0"/>
              <a:t>Procurement audit entails periodically reviewing procurement contracts, processes, and history with vendors to ensure accuracy, compliance with the terms stipulated in your contract, and improve efficiency.</a:t>
            </a:r>
          </a:p>
        </p:txBody>
      </p:sp>
      <p:pic>
        <p:nvPicPr>
          <p:cNvPr id="4" name="Picture 2" descr="sai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678" y="0"/>
            <a:ext cx="2073275" cy="174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59170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audit procurement? </a:t>
            </a:r>
          </a:p>
        </p:txBody>
      </p:sp>
      <p:sp>
        <p:nvSpPr>
          <p:cNvPr id="3" name="Content Placeholder 2"/>
          <p:cNvSpPr>
            <a:spLocks noGrp="1"/>
          </p:cNvSpPr>
          <p:nvPr>
            <p:ph idx="1"/>
          </p:nvPr>
        </p:nvSpPr>
        <p:spPr/>
        <p:txBody>
          <a:bodyPr>
            <a:normAutofit fontScale="85000" lnSpcReduction="20000"/>
          </a:bodyPr>
          <a:lstStyle/>
          <a:p>
            <a:pPr lvl="0"/>
            <a:r>
              <a:rPr lang="en-US" dirty="0" smtClean="0"/>
              <a:t>A </a:t>
            </a:r>
            <a:r>
              <a:rPr lang="en-US" dirty="0"/>
              <a:t>general meeting with procurement managers and direct stakeholders across your organization to understand the process.</a:t>
            </a:r>
          </a:p>
          <a:p>
            <a:pPr lvl="0"/>
            <a:r>
              <a:rPr lang="en-US" dirty="0"/>
              <a:t>Leverage the feedback from procurement managers and stakeholders to identify problem areas within your procurement process and determine what needs to be fixed faster.</a:t>
            </a:r>
          </a:p>
          <a:p>
            <a:pPr lvl="0"/>
            <a:r>
              <a:rPr lang="en-US" dirty="0"/>
              <a:t> Select samples randomly from across several vendors and review the details on each one. Check for signatures, notes, order details, pricing, and cross-check figures against prices noted in the contracts for each vendor.</a:t>
            </a:r>
          </a:p>
          <a:p>
            <a:pPr lvl="0"/>
            <a:r>
              <a:rPr lang="en-US" dirty="0"/>
              <a:t>Review vendor ratings and analyze each vendor to determine whether they measure up to the selection standards.</a:t>
            </a:r>
          </a:p>
          <a:p>
            <a:pPr lvl="0"/>
            <a:r>
              <a:rPr lang="en-US" dirty="0"/>
              <a:t>Assess how productive the processes your procurement has been based on to determine your best course of action.</a:t>
            </a:r>
          </a:p>
          <a:p>
            <a:endParaRPr lang="en-US" dirty="0"/>
          </a:p>
        </p:txBody>
      </p:sp>
      <p:pic>
        <p:nvPicPr>
          <p:cNvPr id="4" name="Picture 2" descr="sai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632" y="107504"/>
            <a:ext cx="2073275" cy="174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987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application audit?</a:t>
            </a:r>
            <a:br>
              <a:rPr lang="en-US" dirty="0"/>
            </a:br>
            <a:endParaRPr lang="en-US" dirty="0"/>
          </a:p>
        </p:txBody>
      </p:sp>
      <p:sp>
        <p:nvSpPr>
          <p:cNvPr id="3" name="Content Placeholder 2"/>
          <p:cNvSpPr>
            <a:spLocks noGrp="1"/>
          </p:cNvSpPr>
          <p:nvPr>
            <p:ph idx="1"/>
          </p:nvPr>
        </p:nvSpPr>
        <p:spPr/>
        <p:txBody>
          <a:bodyPr>
            <a:normAutofit/>
          </a:bodyPr>
          <a:lstStyle/>
          <a:p>
            <a:pPr lvl="0"/>
            <a:r>
              <a:rPr lang="en-US" dirty="0"/>
              <a:t>An application control audit is designed to ensure that an application’s transactions and the data it outputs are secure, accurate and valid.</a:t>
            </a:r>
          </a:p>
        </p:txBody>
      </p:sp>
      <p:pic>
        <p:nvPicPr>
          <p:cNvPr id="4" name="Picture 2" descr="sai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175" y="107504"/>
            <a:ext cx="2073275" cy="174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2398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Main areas of E-procurement audit are </a:t>
            </a:r>
            <a:br>
              <a:rPr lang="en-US" dirty="0"/>
            </a:br>
            <a:r>
              <a:rPr lang="en-US" dirty="0"/>
              <a:t/>
            </a:r>
            <a:br>
              <a:rPr lang="en-US" dirty="0"/>
            </a:b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1</a:t>
            </a:r>
            <a:r>
              <a:rPr lang="en-US" dirty="0"/>
              <a:t>. Supplier </a:t>
            </a:r>
            <a:r>
              <a:rPr lang="en-US" dirty="0" smtClean="0"/>
              <a:t>Registration</a:t>
            </a:r>
            <a:endParaRPr lang="en-US" dirty="0"/>
          </a:p>
          <a:p>
            <a:pPr marL="0" indent="0">
              <a:buNone/>
            </a:pPr>
            <a:r>
              <a:rPr lang="en-US" dirty="0" smtClean="0"/>
              <a:t>Process of registering the suppliers base on the organization standards </a:t>
            </a:r>
            <a:endParaRPr lang="en-US" dirty="0"/>
          </a:p>
          <a:p>
            <a:r>
              <a:rPr lang="en-US" dirty="0"/>
              <a:t>2. Indent </a:t>
            </a:r>
            <a:r>
              <a:rPr lang="en-US" dirty="0" smtClean="0"/>
              <a:t>Management</a:t>
            </a:r>
          </a:p>
          <a:p>
            <a:pPr marL="0" indent="0">
              <a:buNone/>
            </a:pPr>
            <a:r>
              <a:rPr lang="en-US" dirty="0"/>
              <a:t> </a:t>
            </a:r>
            <a:r>
              <a:rPr lang="en-US" dirty="0" smtClean="0"/>
              <a:t>How </a:t>
            </a:r>
            <a:r>
              <a:rPr lang="en-US" dirty="0"/>
              <a:t>your organization store, Manage and tracks material procurement &amp; supply</a:t>
            </a:r>
          </a:p>
          <a:p>
            <a:r>
              <a:rPr lang="en-US" dirty="0"/>
              <a:t>3. </a:t>
            </a:r>
            <a:r>
              <a:rPr lang="en-US" dirty="0" smtClean="0"/>
              <a:t>e-Tendering</a:t>
            </a:r>
          </a:p>
          <a:p>
            <a:pPr marL="0" indent="0">
              <a:buNone/>
            </a:pPr>
            <a:r>
              <a:rPr lang="en-US" dirty="0" smtClean="0"/>
              <a:t>The </a:t>
            </a:r>
            <a:r>
              <a:rPr lang="en-US" dirty="0"/>
              <a:t>process of sending and receiving bid tenders. </a:t>
            </a:r>
            <a:r>
              <a:rPr lang="en-US" dirty="0" err="1"/>
              <a:t>eTendering</a:t>
            </a:r>
            <a:r>
              <a:rPr lang="en-US" dirty="0"/>
              <a:t> improves visibility, compliance, and decision-making across source-to-pay (S2P) activities, making a significant difference in the procurement process</a:t>
            </a:r>
            <a:r>
              <a:rPr lang="en-US" dirty="0" smtClean="0"/>
              <a:t>.</a:t>
            </a:r>
          </a:p>
          <a:p>
            <a:r>
              <a:rPr lang="en-US" dirty="0" smtClean="0"/>
              <a:t>4</a:t>
            </a:r>
            <a:r>
              <a:rPr lang="en-US" dirty="0"/>
              <a:t>. Contract </a:t>
            </a:r>
            <a:r>
              <a:rPr lang="en-US" dirty="0" smtClean="0"/>
              <a:t>Management</a:t>
            </a:r>
          </a:p>
          <a:p>
            <a:pPr marL="0" indent="0">
              <a:buNone/>
            </a:pPr>
            <a:r>
              <a:rPr lang="en-US" dirty="0"/>
              <a:t>The process of managing contracts from their inception to their execution by the chosen party and, eventually, their termination. Performance analysis versus contract terms is one of the most important activities, as it helps to maximize operational and financial performance while also identifying and mitigating financial and reputational risk associated with non-compliance with contract conditions.</a:t>
            </a:r>
          </a:p>
          <a:p>
            <a:r>
              <a:rPr lang="en-US" dirty="0"/>
              <a:t>5. Catalogue </a:t>
            </a:r>
            <a:r>
              <a:rPr lang="en-US" dirty="0" smtClean="0"/>
              <a:t>Management</a:t>
            </a:r>
          </a:p>
          <a:p>
            <a:pPr marL="0" indent="0">
              <a:buNone/>
            </a:pPr>
            <a:r>
              <a:rPr lang="en-US" dirty="0"/>
              <a:t>Assures the quality of product data and its adaptability to the buyer's preferred format. It's a flexible method that allows suppliers to announce product and pricing changes as well as new goods right away</a:t>
            </a:r>
            <a:r>
              <a:rPr lang="en-US" dirty="0" smtClean="0"/>
              <a:t>.</a:t>
            </a:r>
          </a:p>
        </p:txBody>
      </p:sp>
      <p:pic>
        <p:nvPicPr>
          <p:cNvPr id="4" name="Picture 2" descr="sai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260" y="0"/>
            <a:ext cx="2073275" cy="174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5297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Main areas of E-procurement audit are </a:t>
            </a:r>
            <a:br>
              <a:rPr lang="en-US" dirty="0"/>
            </a:b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6. </a:t>
            </a:r>
            <a:r>
              <a:rPr lang="en-US" dirty="0" smtClean="0"/>
              <a:t>e-Auctions</a:t>
            </a:r>
          </a:p>
          <a:p>
            <a:pPr marL="0" indent="0">
              <a:buNone/>
            </a:pPr>
            <a:r>
              <a:rPr lang="en-US" dirty="0"/>
              <a:t> a procurement auction performed </a:t>
            </a:r>
            <a:r>
              <a:rPr lang="en-US" dirty="0" smtClean="0"/>
              <a:t>electronically following the official standers of the organization</a:t>
            </a:r>
            <a:endParaRPr lang="en-US" dirty="0"/>
          </a:p>
          <a:p>
            <a:r>
              <a:rPr lang="en-US" dirty="0"/>
              <a:t>7. e-Payments </a:t>
            </a:r>
            <a:endParaRPr lang="en-US" dirty="0" smtClean="0"/>
          </a:p>
          <a:p>
            <a:pPr marL="0" indent="0">
              <a:buNone/>
            </a:pPr>
            <a:r>
              <a:rPr lang="en-US" dirty="0"/>
              <a:t>a digital exchange between two parties ACH, wire and bank transfers, cards, digital wallets, mobile pay, and other methods of electronic payments are </a:t>
            </a:r>
            <a:r>
              <a:rPr lang="en-US" dirty="0" smtClean="0"/>
              <a:t>available. This is a process to ensure the integrity of the transactions </a:t>
            </a:r>
            <a:endParaRPr lang="en-US" dirty="0"/>
          </a:p>
          <a:p>
            <a:r>
              <a:rPr lang="en-US" dirty="0"/>
              <a:t>8. Accounting </a:t>
            </a:r>
            <a:endParaRPr lang="en-US" dirty="0" smtClean="0"/>
          </a:p>
          <a:p>
            <a:pPr marL="0" indent="0">
              <a:buNone/>
            </a:pPr>
            <a:r>
              <a:rPr lang="en-US" dirty="0"/>
              <a:t>the practice of keeping track of a company's financial </a:t>
            </a:r>
            <a:r>
              <a:rPr lang="en-US" dirty="0" smtClean="0"/>
              <a:t>transactions. To ensure it follow the organization standers and </a:t>
            </a:r>
            <a:r>
              <a:rPr lang="en-US" dirty="0" smtClean="0"/>
              <a:t>processes, shall also be followed by the Audit Trail </a:t>
            </a:r>
            <a:endParaRPr lang="en-US" dirty="0"/>
          </a:p>
          <a:p>
            <a:r>
              <a:rPr lang="en-US" dirty="0"/>
              <a:t>9. Management Information System </a:t>
            </a:r>
            <a:endParaRPr lang="en-US" dirty="0" smtClean="0"/>
          </a:p>
          <a:p>
            <a:pPr marL="0" indent="0">
              <a:buNone/>
            </a:pPr>
            <a:r>
              <a:rPr lang="en-US" dirty="0" smtClean="0"/>
              <a:t>The management of the organization information who has access to valuable information and data monitoring </a:t>
            </a:r>
            <a:endParaRPr lang="en-US" dirty="0"/>
          </a:p>
        </p:txBody>
      </p:sp>
      <p:pic>
        <p:nvPicPr>
          <p:cNvPr id="4" name="Picture 2" descr="sai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717" y="0"/>
            <a:ext cx="2073275" cy="174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6019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Goals of the E- procurement audit </a:t>
            </a:r>
          </a:p>
        </p:txBody>
      </p:sp>
      <p:sp>
        <p:nvSpPr>
          <p:cNvPr id="3" name="Content Placeholder 2"/>
          <p:cNvSpPr>
            <a:spLocks noGrp="1"/>
          </p:cNvSpPr>
          <p:nvPr>
            <p:ph idx="1"/>
          </p:nvPr>
        </p:nvSpPr>
        <p:spPr/>
        <p:txBody>
          <a:bodyPr>
            <a:normAutofit/>
          </a:bodyPr>
          <a:lstStyle/>
          <a:p>
            <a:pPr lvl="0"/>
            <a:r>
              <a:rPr lang="en-US" dirty="0"/>
              <a:t>The project had achieved its intended objectives of transparency, efficiency, smart governance and cost savings through increased competition in public procurement. </a:t>
            </a:r>
          </a:p>
          <a:p>
            <a:pPr lvl="0"/>
            <a:r>
              <a:rPr lang="en-US" dirty="0"/>
              <a:t>The overall control of the application and database were adequate to ensure security, reliability and integrity of data and the system.</a:t>
            </a:r>
          </a:p>
          <a:p>
            <a:pPr lvl="0"/>
            <a:r>
              <a:rPr lang="en-US" dirty="0"/>
              <a:t>Mapping of business rules into the system was provided.</a:t>
            </a:r>
          </a:p>
        </p:txBody>
      </p:sp>
      <p:pic>
        <p:nvPicPr>
          <p:cNvPr id="4" name="Picture 2" descr="sai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009" y="-68606"/>
            <a:ext cx="2073275" cy="174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432256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80</TotalTime>
  <Words>758</Words>
  <Application>Microsoft Office PowerPoint</Application>
  <PresentationFormat>Widescreen</PresentationFormat>
  <Paragraphs>62</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Gill Sans MT</vt:lpstr>
      <vt:lpstr>Gallery</vt:lpstr>
      <vt:lpstr>31st Meeting of the Intosai working group on it audit   Auditing on E-procurement system</vt:lpstr>
      <vt:lpstr>Digitization of procurement </vt:lpstr>
      <vt:lpstr>First what is procurement </vt:lpstr>
      <vt:lpstr>How to audit procurement? </vt:lpstr>
      <vt:lpstr>How to audit procurement? </vt:lpstr>
      <vt:lpstr>What is application audit? </vt:lpstr>
      <vt:lpstr>Main areas of E-procurement audit are   </vt:lpstr>
      <vt:lpstr>Main areas of E-procurement audit are   </vt:lpstr>
      <vt:lpstr>Goals of the E- procurement audit </vt:lpstr>
      <vt:lpstr>Examples from SAI OMAN</vt:lpstr>
      <vt:lpstr>Examples from SAI OMAN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Auditing on E-procurement system</dc:title>
  <dc:creator>Ibrahim Jasim albajali</dc:creator>
  <cp:lastModifiedBy>Abdulameer Sabah Al-Lawati</cp:lastModifiedBy>
  <cp:revision>11</cp:revision>
  <dcterms:created xsi:type="dcterms:W3CDTF">2022-05-09T07:04:45Z</dcterms:created>
  <dcterms:modified xsi:type="dcterms:W3CDTF">2022-05-09T09:49:10Z</dcterms:modified>
</cp:coreProperties>
</file>