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56" r:id="rId2"/>
    <p:sldId id="257" r:id="rId3"/>
    <p:sldId id="258" r:id="rId4"/>
    <p:sldId id="259" r:id="rId5"/>
    <p:sldId id="260" r:id="rId6"/>
    <p:sldId id="262" r:id="rId7"/>
    <p:sldId id="275" r:id="rId8"/>
    <p:sldId id="261" r:id="rId9"/>
    <p:sldId id="276" r:id="rId10"/>
    <p:sldId id="273" r:id="rId11"/>
    <p:sldId id="274"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4FF67-6859-4CBC-8BBC-4870D36D0C3F}"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7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65834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61267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256349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94FF67-6859-4CBC-8BBC-4870D36D0C3F}"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31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1698251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097280" y="2582334"/>
            <a:ext cx="4937760" cy="33782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217920" y="2582334"/>
            <a:ext cx="4937760" cy="33782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122624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353158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48239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5E0E3F3-B150-41E9-B663-CC2D9C8A208C}" type="datetimeFigureOut">
              <a:rPr lang="en-US" smtClean="0"/>
              <a:t>4/16/2022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94FF67-6859-4CBC-8BBC-4870D36D0C3F}" type="slidenum">
              <a:rPr lang="en-US" smtClean="0"/>
              <a:t>‹#›</a:t>
            </a:fld>
            <a:endParaRPr lang="en-US" dirty="0"/>
          </a:p>
        </p:txBody>
      </p:sp>
    </p:spTree>
    <p:extLst>
      <p:ext uri="{BB962C8B-B14F-4D97-AF65-F5344CB8AC3E}">
        <p14:creationId xmlns:p14="http://schemas.microsoft.com/office/powerpoint/2010/main" val="360680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15E0E3F3-B150-41E9-B663-CC2D9C8A208C}" type="datetimeFigureOut">
              <a:rPr lang="en-US" smtClean="0"/>
              <a:t>4/16/2022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94FF67-6859-4CBC-8BBC-4870D36D0C3F}" type="slidenum">
              <a:rPr lang="en-US" smtClean="0"/>
              <a:t>‹#›</a:t>
            </a:fld>
            <a:endParaRPr lang="en-US" dirty="0"/>
          </a:p>
        </p:txBody>
      </p:sp>
    </p:spTree>
    <p:extLst>
      <p:ext uri="{BB962C8B-B14F-4D97-AF65-F5344CB8AC3E}">
        <p14:creationId xmlns:p14="http://schemas.microsoft.com/office/powerpoint/2010/main" val="258015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5E0E3F3-B150-41E9-B663-CC2D9C8A208C}" type="datetimeFigureOut">
              <a:rPr lang="en-US" smtClean="0"/>
              <a:t>4/16/2022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94FF67-6859-4CBC-8BBC-4870D36D0C3F}"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04780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tenders.gov.e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D5312-14B6-424D-8D2C-ED5E59383DD0}"/>
              </a:ext>
            </a:extLst>
          </p:cNvPr>
          <p:cNvSpPr>
            <a:spLocks noGrp="1"/>
          </p:cNvSpPr>
          <p:nvPr>
            <p:ph type="ctrTitle"/>
          </p:nvPr>
        </p:nvSpPr>
        <p:spPr>
          <a:xfrm>
            <a:off x="1311481" y="2406561"/>
            <a:ext cx="8805929" cy="845761"/>
          </a:xfrm>
        </p:spPr>
        <p:txBody>
          <a:bodyPr>
            <a:normAutofit/>
          </a:bodyPr>
          <a:lstStyle/>
          <a:p>
            <a:pPr algn="ctr"/>
            <a:r>
              <a:rPr lang="en-US" sz="5400" b="1" dirty="0">
                <a:solidFill>
                  <a:srgbClr val="002060"/>
                </a:solidFill>
              </a:rPr>
              <a:t>Auditing e-procurement systems</a:t>
            </a:r>
          </a:p>
        </p:txBody>
      </p:sp>
      <p:sp>
        <p:nvSpPr>
          <p:cNvPr id="3" name="Subtitle 2">
            <a:extLst>
              <a:ext uri="{FF2B5EF4-FFF2-40B4-BE49-F238E27FC236}">
                <a16:creationId xmlns:a16="http://schemas.microsoft.com/office/drawing/2014/main" id="{1D3343A3-41AA-4694-A4F7-E853EC8B701B}"/>
              </a:ext>
            </a:extLst>
          </p:cNvPr>
          <p:cNvSpPr>
            <a:spLocks noGrp="1"/>
          </p:cNvSpPr>
          <p:nvPr>
            <p:ph type="subTitle" idx="1"/>
          </p:nvPr>
        </p:nvSpPr>
        <p:spPr>
          <a:xfrm>
            <a:off x="2030398" y="4820524"/>
            <a:ext cx="6815669" cy="1149202"/>
          </a:xfrm>
        </p:spPr>
        <p:txBody>
          <a:bodyPr>
            <a:noAutofit/>
          </a:bodyPr>
          <a:lstStyle/>
          <a:p>
            <a:pPr algn="ctr"/>
            <a:r>
              <a:rPr lang="en-US" sz="2400" b="1" dirty="0">
                <a:solidFill>
                  <a:schemeClr val="bg2">
                    <a:lumMod val="10000"/>
                  </a:schemeClr>
                </a:solidFill>
              </a:rPr>
              <a:t>accountability state authority (Egypt)</a:t>
            </a:r>
          </a:p>
          <a:p>
            <a:pPr algn="ctr"/>
            <a:r>
              <a:rPr lang="en-US" sz="2400" b="1" dirty="0">
                <a:solidFill>
                  <a:schemeClr val="bg2">
                    <a:lumMod val="10000"/>
                  </a:schemeClr>
                </a:solidFill>
              </a:rPr>
              <a:t>Working Group on IT Audit</a:t>
            </a:r>
          </a:p>
        </p:txBody>
      </p:sp>
    </p:spTree>
    <p:extLst>
      <p:ext uri="{BB962C8B-B14F-4D97-AF65-F5344CB8AC3E}">
        <p14:creationId xmlns:p14="http://schemas.microsoft.com/office/powerpoint/2010/main" val="3834747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843541AB-776F-4BC7-90C4-633DBE7B15A7}"/>
              </a:ext>
            </a:extLst>
          </p:cNvPr>
          <p:cNvSpPr txBox="1"/>
          <p:nvPr/>
        </p:nvSpPr>
        <p:spPr>
          <a:xfrm>
            <a:off x="613955" y="1949275"/>
            <a:ext cx="10580914" cy="4401205"/>
          </a:xfrm>
          <a:prstGeom prst="rect">
            <a:avLst/>
          </a:prstGeom>
          <a:noFill/>
        </p:spPr>
        <p:txBody>
          <a:bodyPr wrap="square">
            <a:spAutoFit/>
          </a:bodyPr>
          <a:lstStyle/>
          <a:p>
            <a:pPr algn="just"/>
            <a:r>
              <a:rPr lang="en-US" sz="2800" dirty="0"/>
              <a:t>To accomplish this goal, an auditor must review:</a:t>
            </a:r>
          </a:p>
          <a:p>
            <a:pPr marL="285750" indent="-285750" algn="just">
              <a:buFont typeface="Wingdings" panose="05000000000000000000" pitchFamily="2" charset="2"/>
              <a:buChar char="q"/>
            </a:pPr>
            <a:r>
              <a:rPr lang="en-US" sz="2800" dirty="0"/>
              <a:t> Internet encryption processes put in place to ensure authenticity, integrity,</a:t>
            </a:r>
            <a:r>
              <a:rPr lang="ar-SA" sz="2800" dirty="0"/>
              <a:t> </a:t>
            </a:r>
            <a:r>
              <a:rPr lang="en-US" sz="2800" dirty="0"/>
              <a:t>confidentiality and nonrepudiation of transactions</a:t>
            </a:r>
            <a:r>
              <a:rPr lang="ar-SA" sz="2800" dirty="0"/>
              <a:t>.</a:t>
            </a:r>
            <a:endParaRPr lang="en-US" sz="2800" dirty="0"/>
          </a:p>
          <a:p>
            <a:pPr marL="285750" indent="-285750" algn="just">
              <a:buFont typeface="Wingdings" panose="05000000000000000000" pitchFamily="2" charset="2"/>
              <a:buChar char="q"/>
            </a:pPr>
            <a:r>
              <a:rPr lang="en-US" sz="2800" dirty="0"/>
              <a:t> Edit checks to identify erroneous, unusual or invalid transactions prior to</a:t>
            </a:r>
            <a:r>
              <a:rPr lang="ar-SA" sz="2800" dirty="0"/>
              <a:t> </a:t>
            </a:r>
            <a:r>
              <a:rPr lang="en-US" sz="2800" dirty="0"/>
              <a:t>updating the application.</a:t>
            </a:r>
          </a:p>
          <a:p>
            <a:pPr marL="285750" indent="-285750" algn="just">
              <a:buFont typeface="Wingdings" panose="05000000000000000000" pitchFamily="2" charset="2"/>
              <a:buChar char="q"/>
            </a:pPr>
            <a:r>
              <a:rPr lang="en-US" sz="2800" dirty="0"/>
              <a:t> Additional computerized checking to assess transaction reasonableness and validity.</a:t>
            </a:r>
          </a:p>
          <a:p>
            <a:pPr marL="285750" indent="-285750" algn="just">
              <a:buFont typeface="Wingdings" panose="05000000000000000000" pitchFamily="2" charset="2"/>
              <a:buChar char="q"/>
            </a:pPr>
            <a:r>
              <a:rPr lang="en-US" sz="2800" dirty="0"/>
              <a:t>The use of control totals on receipt of transactions to verify the number and value of transactions to be passed to each application and reconcile totals between applications and with trading partners</a:t>
            </a:r>
          </a:p>
        </p:txBody>
      </p:sp>
      <p:pic>
        <p:nvPicPr>
          <p:cNvPr id="6" name="صورة 5">
            <a:extLst>
              <a:ext uri="{FF2B5EF4-FFF2-40B4-BE49-F238E27FC236}">
                <a16:creationId xmlns:a16="http://schemas.microsoft.com/office/drawing/2014/main" id="{4DD169D1-44E5-4D52-9CCE-7EE18970B1A4}"/>
              </a:ext>
            </a:extLst>
          </p:cNvPr>
          <p:cNvPicPr>
            <a:picLocks noChangeAspect="1"/>
          </p:cNvPicPr>
          <p:nvPr/>
        </p:nvPicPr>
        <p:blipFill>
          <a:blip r:embed="rId2"/>
          <a:stretch>
            <a:fillRect/>
          </a:stretch>
        </p:blipFill>
        <p:spPr>
          <a:xfrm>
            <a:off x="613955" y="597345"/>
            <a:ext cx="9425233" cy="1457070"/>
          </a:xfrm>
          <a:prstGeom prst="rect">
            <a:avLst/>
          </a:prstGeom>
        </p:spPr>
      </p:pic>
    </p:spTree>
    <p:extLst>
      <p:ext uri="{BB962C8B-B14F-4D97-AF65-F5344CB8AC3E}">
        <p14:creationId xmlns:p14="http://schemas.microsoft.com/office/powerpoint/2010/main" val="296399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3A607276-8282-4DF3-8E18-DDE6427DAE28}"/>
              </a:ext>
            </a:extLst>
          </p:cNvPr>
          <p:cNvSpPr txBox="1"/>
          <p:nvPr/>
        </p:nvSpPr>
        <p:spPr>
          <a:xfrm>
            <a:off x="746760" y="2119729"/>
            <a:ext cx="10698479" cy="3970318"/>
          </a:xfrm>
          <a:prstGeom prst="rect">
            <a:avLst/>
          </a:prstGeom>
          <a:noFill/>
        </p:spPr>
        <p:txBody>
          <a:bodyPr wrap="square">
            <a:spAutoFit/>
          </a:bodyPr>
          <a:lstStyle/>
          <a:p>
            <a:pPr marL="285750" indent="-285750">
              <a:buFont typeface="Wingdings" panose="05000000000000000000" pitchFamily="2" charset="2"/>
              <a:buChar char="q"/>
            </a:pPr>
            <a:r>
              <a:rPr lang="en-US" sz="2800" dirty="0"/>
              <a:t> Attempts to change records should be recorded by the system for management review and attention Batch control totals built into the functional group headers by the sender.</a:t>
            </a:r>
          </a:p>
          <a:p>
            <a:pPr marL="285750" indent="-285750">
              <a:buFont typeface="Wingdings" panose="05000000000000000000" pitchFamily="2" charset="2"/>
              <a:buChar char="q"/>
            </a:pPr>
            <a:r>
              <a:rPr lang="en-US" sz="2800" dirty="0"/>
              <a:t> Procedures should be established to determine messages are only from authorized parties and transmissions are properly authorized.</a:t>
            </a:r>
          </a:p>
          <a:p>
            <a:pPr marL="285750" indent="-285750">
              <a:buFont typeface="Wingdings" panose="05000000000000000000" pitchFamily="2" charset="2"/>
              <a:buChar char="q"/>
            </a:pPr>
            <a:r>
              <a:rPr lang="en-US" sz="2800" dirty="0"/>
              <a:t>Data should be encrypted using algorithms agreed on by the parties involved.</a:t>
            </a:r>
          </a:p>
          <a:p>
            <a:pPr marL="285750" indent="-285750">
              <a:buFont typeface="Wingdings" panose="05000000000000000000" pitchFamily="2" charset="2"/>
              <a:buChar char="q"/>
            </a:pPr>
            <a:r>
              <a:rPr lang="en-US" sz="2800" dirty="0"/>
              <a:t>Electronic signatures should be in the transmissions to identify the source and destination.</a:t>
            </a:r>
          </a:p>
        </p:txBody>
      </p:sp>
      <p:pic>
        <p:nvPicPr>
          <p:cNvPr id="3" name="صورة 2">
            <a:extLst>
              <a:ext uri="{FF2B5EF4-FFF2-40B4-BE49-F238E27FC236}">
                <a16:creationId xmlns:a16="http://schemas.microsoft.com/office/drawing/2014/main" id="{7D1384CF-E486-4E80-8E07-1281C2680BAA}"/>
              </a:ext>
            </a:extLst>
          </p:cNvPr>
          <p:cNvPicPr>
            <a:picLocks noChangeAspect="1"/>
          </p:cNvPicPr>
          <p:nvPr/>
        </p:nvPicPr>
        <p:blipFill>
          <a:blip r:embed="rId2"/>
          <a:stretch>
            <a:fillRect/>
          </a:stretch>
        </p:blipFill>
        <p:spPr>
          <a:xfrm>
            <a:off x="926183" y="662659"/>
            <a:ext cx="9425233" cy="1457070"/>
          </a:xfrm>
          <a:prstGeom prst="rect">
            <a:avLst/>
          </a:prstGeom>
        </p:spPr>
      </p:pic>
    </p:spTree>
    <p:extLst>
      <p:ext uri="{BB962C8B-B14F-4D97-AF65-F5344CB8AC3E}">
        <p14:creationId xmlns:p14="http://schemas.microsoft.com/office/powerpoint/2010/main" val="4106122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EBB905-574B-4317-9283-AC55E001A6E2}"/>
              </a:ext>
            </a:extLst>
          </p:cNvPr>
          <p:cNvSpPr txBox="1"/>
          <p:nvPr/>
        </p:nvSpPr>
        <p:spPr>
          <a:xfrm>
            <a:off x="3019741" y="2978816"/>
            <a:ext cx="4948517" cy="1107996"/>
          </a:xfrm>
          <a:prstGeom prst="rect">
            <a:avLst/>
          </a:prstGeom>
          <a:noFill/>
        </p:spPr>
        <p:txBody>
          <a:bodyPr wrap="square" rtlCol="0">
            <a:spAutoFit/>
          </a:bodyPr>
          <a:lstStyle/>
          <a:p>
            <a:r>
              <a:rPr lang="en-US" sz="6600" dirty="0">
                <a:solidFill>
                  <a:srgbClr val="002060"/>
                </a:solidFill>
              </a:rPr>
              <a:t>THANK YOU</a:t>
            </a:r>
          </a:p>
        </p:txBody>
      </p:sp>
    </p:spTree>
    <p:extLst>
      <p:ext uri="{BB962C8B-B14F-4D97-AF65-F5344CB8AC3E}">
        <p14:creationId xmlns:p14="http://schemas.microsoft.com/office/powerpoint/2010/main" val="273044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E12D9-5B9B-43C1-95AF-98B54EAF82BA}"/>
              </a:ext>
            </a:extLst>
          </p:cNvPr>
          <p:cNvSpPr>
            <a:spLocks noGrp="1"/>
          </p:cNvSpPr>
          <p:nvPr>
            <p:ph type="title"/>
          </p:nvPr>
        </p:nvSpPr>
        <p:spPr>
          <a:xfrm>
            <a:off x="1101062" y="357805"/>
            <a:ext cx="9601196" cy="1303867"/>
          </a:xfrm>
        </p:spPr>
        <p:txBody>
          <a:bodyPr>
            <a:normAutofit/>
          </a:bodyPr>
          <a:lstStyle/>
          <a:p>
            <a:r>
              <a:rPr lang="en-US" b="1" dirty="0">
                <a:solidFill>
                  <a:srgbClr val="002060"/>
                </a:solidFill>
              </a:rPr>
              <a:t>Definition of e-public procurement</a:t>
            </a:r>
            <a:endParaRPr lang="en-US" dirty="0">
              <a:solidFill>
                <a:srgbClr val="002060"/>
              </a:solidFill>
            </a:endParaRPr>
          </a:p>
        </p:txBody>
      </p:sp>
      <p:sp>
        <p:nvSpPr>
          <p:cNvPr id="3" name="Content Placeholder 2">
            <a:extLst>
              <a:ext uri="{FF2B5EF4-FFF2-40B4-BE49-F238E27FC236}">
                <a16:creationId xmlns:a16="http://schemas.microsoft.com/office/drawing/2014/main" id="{E679B910-2F1C-493C-A7F5-4FB4D94D38C2}"/>
              </a:ext>
            </a:extLst>
          </p:cNvPr>
          <p:cNvSpPr>
            <a:spLocks noGrp="1"/>
          </p:cNvSpPr>
          <p:nvPr>
            <p:ph idx="1"/>
          </p:nvPr>
        </p:nvSpPr>
        <p:spPr>
          <a:xfrm>
            <a:off x="634577" y="1851137"/>
            <a:ext cx="10534166" cy="4405972"/>
          </a:xfrm>
        </p:spPr>
        <p:txBody>
          <a:bodyPr vert="horz" lIns="0" tIns="45720" rIns="0" bIns="45720" rtlCol="0">
            <a:normAutofit fontScale="92500" lnSpcReduction="10000"/>
          </a:bodyPr>
          <a:lstStyle/>
          <a:p>
            <a:pPr algn="just"/>
            <a:r>
              <a:rPr lang="en-US" sz="2800" b="1" dirty="0"/>
              <a:t>E-procurement</a:t>
            </a:r>
            <a:r>
              <a:rPr lang="en-US" sz="2800" dirty="0"/>
              <a:t> can be viewed as an end-to-end solution that integrates and organize many procurement processes, including sourcing, negotiation, searching, ordering receipt, and post-procurement reviews, everywhere the organization (Vaidya et al., 2006).</a:t>
            </a:r>
          </a:p>
          <a:p>
            <a:pPr algn="just"/>
            <a:r>
              <a:rPr lang="en-US" sz="2800" dirty="0"/>
              <a:t>Despite the emergence of many advanced systems that can be used in procurement such as artificial intelligence and electronic physical systems that would develop support systems for the government (Schiele and Torn, 2020) electronic procurement systems have not yet been applied in most developing countries generally and in Egypt particularly. But generally, procurement refers to the procurement and purchase of services and goods in both the public and private sectors that are required at the lowest potential price and within acceptable edges of quality.</a:t>
            </a:r>
          </a:p>
          <a:p>
            <a:pPr algn="just"/>
            <a:endParaRPr lang="en-US" sz="2800" dirty="0"/>
          </a:p>
        </p:txBody>
      </p:sp>
    </p:spTree>
    <p:extLst>
      <p:ext uri="{BB962C8B-B14F-4D97-AF65-F5344CB8AC3E}">
        <p14:creationId xmlns:p14="http://schemas.microsoft.com/office/powerpoint/2010/main" val="41245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9506-73DB-4481-BFBA-EE663A6D58B7}"/>
              </a:ext>
            </a:extLst>
          </p:cNvPr>
          <p:cNvSpPr>
            <a:spLocks noGrp="1"/>
          </p:cNvSpPr>
          <p:nvPr>
            <p:ph type="title"/>
          </p:nvPr>
        </p:nvSpPr>
        <p:spPr>
          <a:xfrm>
            <a:off x="1432290" y="387532"/>
            <a:ext cx="8596668" cy="1320800"/>
          </a:xfrm>
        </p:spPr>
        <p:txBody>
          <a:bodyPr>
            <a:normAutofit/>
          </a:bodyPr>
          <a:lstStyle/>
          <a:p>
            <a:pPr algn="ctr"/>
            <a:r>
              <a:rPr lang="en-US" sz="4400" b="1" dirty="0">
                <a:solidFill>
                  <a:srgbClr val="002060"/>
                </a:solidFill>
              </a:rPr>
              <a:t>Definition of e-public procurement</a:t>
            </a:r>
            <a:endParaRPr lang="en-US" sz="4400" dirty="0">
              <a:solidFill>
                <a:srgbClr val="002060"/>
              </a:solidFill>
            </a:endParaRPr>
          </a:p>
        </p:txBody>
      </p:sp>
      <p:sp>
        <p:nvSpPr>
          <p:cNvPr id="3" name="Content Placeholder 2">
            <a:extLst>
              <a:ext uri="{FF2B5EF4-FFF2-40B4-BE49-F238E27FC236}">
                <a16:creationId xmlns:a16="http://schemas.microsoft.com/office/drawing/2014/main" id="{6B00900B-1058-4FAD-B2C9-586CC08C8F80}"/>
              </a:ext>
            </a:extLst>
          </p:cNvPr>
          <p:cNvSpPr>
            <a:spLocks noGrp="1"/>
          </p:cNvSpPr>
          <p:nvPr>
            <p:ph idx="1"/>
          </p:nvPr>
        </p:nvSpPr>
        <p:spPr>
          <a:xfrm>
            <a:off x="457200" y="2069535"/>
            <a:ext cx="10816046" cy="4178865"/>
          </a:xfrm>
        </p:spPr>
        <p:txBody>
          <a:bodyPr>
            <a:normAutofit/>
          </a:bodyPr>
          <a:lstStyle/>
          <a:p>
            <a:pPr algn="just"/>
            <a:r>
              <a:rPr lang="en-US" sz="2800" dirty="0"/>
              <a:t> e-procurement is the process of electronically purchasing the goods and services needed for an organization operation. It offers a real-time platform for conducting business while providing a significant opportunity to cut costs, increase organizational effectiveness, and improve customer services.</a:t>
            </a:r>
          </a:p>
          <a:p>
            <a:pPr algn="just"/>
            <a:r>
              <a:rPr lang="en-US" sz="2800" dirty="0"/>
              <a:t>E-procurement also ensures “an end-to-end integrated purchase of materials right from indent management until final payment through internet which results into cost efficiency in a supply chain management” (Cherian et al., 2020).</a:t>
            </a:r>
          </a:p>
          <a:p>
            <a:endParaRPr lang="en-US" sz="2400" dirty="0"/>
          </a:p>
        </p:txBody>
      </p:sp>
    </p:spTree>
    <p:extLst>
      <p:ext uri="{BB962C8B-B14F-4D97-AF65-F5344CB8AC3E}">
        <p14:creationId xmlns:p14="http://schemas.microsoft.com/office/powerpoint/2010/main" val="345862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9F5A2-996F-47E2-A8DF-4F46F8C5DFA8}"/>
              </a:ext>
            </a:extLst>
          </p:cNvPr>
          <p:cNvSpPr>
            <a:spLocks noGrp="1"/>
          </p:cNvSpPr>
          <p:nvPr>
            <p:ph type="title"/>
          </p:nvPr>
        </p:nvSpPr>
        <p:spPr>
          <a:xfrm>
            <a:off x="1066800" y="540188"/>
            <a:ext cx="10058400" cy="1118795"/>
          </a:xfrm>
        </p:spPr>
        <p:txBody>
          <a:bodyPr>
            <a:normAutofit/>
          </a:bodyPr>
          <a:lstStyle/>
          <a:p>
            <a:r>
              <a:rPr lang="en-US" sz="6000" b="1" dirty="0">
                <a:solidFill>
                  <a:srgbClr val="002060"/>
                </a:solidFill>
              </a:rPr>
              <a:t>Benefits of </a:t>
            </a:r>
            <a:r>
              <a:rPr lang="en-US" sz="6000" b="1" dirty="0" err="1">
                <a:solidFill>
                  <a:srgbClr val="002060"/>
                </a:solidFill>
              </a:rPr>
              <a:t>eProcurement</a:t>
            </a:r>
            <a:endParaRPr lang="en-US" sz="6000" dirty="0">
              <a:solidFill>
                <a:srgbClr val="002060"/>
              </a:solidFill>
            </a:endParaRPr>
          </a:p>
        </p:txBody>
      </p:sp>
      <p:sp>
        <p:nvSpPr>
          <p:cNvPr id="3" name="Content Placeholder 2">
            <a:extLst>
              <a:ext uri="{FF2B5EF4-FFF2-40B4-BE49-F238E27FC236}">
                <a16:creationId xmlns:a16="http://schemas.microsoft.com/office/drawing/2014/main" id="{1823081D-7A5B-4B83-8726-FD49DA74B4AE}"/>
              </a:ext>
            </a:extLst>
          </p:cNvPr>
          <p:cNvSpPr>
            <a:spLocks noGrp="1"/>
          </p:cNvSpPr>
          <p:nvPr>
            <p:ph idx="1"/>
          </p:nvPr>
        </p:nvSpPr>
        <p:spPr>
          <a:xfrm>
            <a:off x="515968" y="1792524"/>
            <a:ext cx="10822591" cy="4616728"/>
          </a:xfrm>
        </p:spPr>
        <p:txBody>
          <a:bodyPr>
            <a:normAutofit fontScale="85000" lnSpcReduction="20000"/>
          </a:bodyPr>
          <a:lstStyle/>
          <a:p>
            <a:pPr marL="0" indent="0" algn="just">
              <a:buNone/>
            </a:pPr>
            <a:r>
              <a:rPr lang="en-US" sz="2400" b="1" dirty="0"/>
              <a:t>There are many benefits of eProcurement  and the use of such a system in government can have a positive impact on government performance and country growth through:</a:t>
            </a:r>
          </a:p>
          <a:p>
            <a:pPr>
              <a:buFont typeface="Wingdings" panose="05000000000000000000" pitchFamily="2" charset="2"/>
              <a:buChar char="q"/>
            </a:pPr>
            <a:r>
              <a:rPr lang="en-US" sz="2400" dirty="0"/>
              <a:t> Cost-effectiveness and Reduced costs on government purchasing</a:t>
            </a:r>
          </a:p>
          <a:p>
            <a:pPr>
              <a:buFont typeface="Wingdings" panose="05000000000000000000" pitchFamily="2" charset="2"/>
              <a:buChar char="q"/>
            </a:pPr>
            <a:r>
              <a:rPr lang="en-US" sz="2400" dirty="0"/>
              <a:t> Increased value for money</a:t>
            </a:r>
          </a:p>
          <a:p>
            <a:pPr>
              <a:buFont typeface="Wingdings" panose="05000000000000000000" pitchFamily="2" charset="2"/>
              <a:buChar char="q"/>
            </a:pPr>
            <a:r>
              <a:rPr lang="en-US" sz="2400" dirty="0"/>
              <a:t> Reduced corruption </a:t>
            </a:r>
          </a:p>
          <a:p>
            <a:pPr>
              <a:buFont typeface="Wingdings" panose="05000000000000000000" pitchFamily="2" charset="2"/>
              <a:buChar char="q"/>
            </a:pPr>
            <a:r>
              <a:rPr lang="en-US" sz="2400" dirty="0"/>
              <a:t>  Increased the Transparency and disclosure</a:t>
            </a:r>
          </a:p>
          <a:p>
            <a:pPr>
              <a:buFont typeface="Wingdings" panose="05000000000000000000" pitchFamily="2" charset="2"/>
              <a:buChar char="q"/>
            </a:pPr>
            <a:r>
              <a:rPr lang="en-US" sz="2400" dirty="0"/>
              <a:t> Increased trust in government</a:t>
            </a:r>
          </a:p>
          <a:p>
            <a:pPr>
              <a:buFont typeface="Wingdings" panose="05000000000000000000" pitchFamily="2" charset="2"/>
              <a:buChar char="q"/>
            </a:pPr>
            <a:r>
              <a:rPr lang="en-US" sz="2400" dirty="0"/>
              <a:t> Improved growth</a:t>
            </a:r>
          </a:p>
          <a:p>
            <a:pPr>
              <a:buFont typeface="Wingdings" panose="05000000000000000000" pitchFamily="2" charset="2"/>
              <a:buChar char="q"/>
            </a:pPr>
            <a:r>
              <a:rPr lang="en-US" sz="2400" dirty="0"/>
              <a:t> Increased tax compliance</a:t>
            </a:r>
          </a:p>
          <a:p>
            <a:pPr>
              <a:buFont typeface="Wingdings" panose="05000000000000000000" pitchFamily="2" charset="2"/>
              <a:buChar char="q"/>
            </a:pPr>
            <a:r>
              <a:rPr lang="en-US" sz="2400" dirty="0"/>
              <a:t> Better Visibility</a:t>
            </a:r>
          </a:p>
          <a:p>
            <a:pPr>
              <a:buFont typeface="Wingdings" panose="05000000000000000000" pitchFamily="2" charset="2"/>
              <a:buChar char="q"/>
            </a:pPr>
            <a:r>
              <a:rPr lang="en-US" sz="2400" dirty="0"/>
              <a:t> Easier Data Comprehension</a:t>
            </a:r>
          </a:p>
          <a:p>
            <a:pPr>
              <a:buFont typeface="Wingdings" panose="05000000000000000000" pitchFamily="2" charset="2"/>
              <a:buChar char="q"/>
            </a:pPr>
            <a:r>
              <a:rPr lang="en-US" sz="2400" dirty="0"/>
              <a:t> Better Vendor Management</a:t>
            </a:r>
          </a:p>
          <a:p>
            <a:pPr>
              <a:lnSpc>
                <a:spcPct val="160000"/>
              </a:lnSpc>
            </a:pPr>
            <a:endParaRPr lang="en-US" dirty="0"/>
          </a:p>
        </p:txBody>
      </p:sp>
    </p:spTree>
    <p:extLst>
      <p:ext uri="{BB962C8B-B14F-4D97-AF65-F5344CB8AC3E}">
        <p14:creationId xmlns:p14="http://schemas.microsoft.com/office/powerpoint/2010/main" val="100533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5F3A-4EF5-4DFA-8A8D-94DFD46BBABC}"/>
              </a:ext>
            </a:extLst>
          </p:cNvPr>
          <p:cNvSpPr>
            <a:spLocks noGrp="1"/>
          </p:cNvSpPr>
          <p:nvPr>
            <p:ph type="title"/>
          </p:nvPr>
        </p:nvSpPr>
        <p:spPr>
          <a:xfrm>
            <a:off x="537882" y="430307"/>
            <a:ext cx="10058400" cy="657447"/>
          </a:xfrm>
        </p:spPr>
        <p:txBody>
          <a:bodyPr>
            <a:normAutofit fontScale="90000"/>
          </a:bodyPr>
          <a:lstStyle/>
          <a:p>
            <a:pPr algn="ctr"/>
            <a:r>
              <a:rPr lang="en-US" b="1" u="sng" dirty="0">
                <a:solidFill>
                  <a:srgbClr val="002060"/>
                </a:solidFill>
              </a:rPr>
              <a:t>Benefits of </a:t>
            </a:r>
            <a:r>
              <a:rPr lang="en-US" b="1" u="sng" dirty="0" err="1">
                <a:solidFill>
                  <a:srgbClr val="002060"/>
                </a:solidFill>
              </a:rPr>
              <a:t>eProcurement</a:t>
            </a:r>
            <a:endParaRPr lang="en-US" u="sng" dirty="0">
              <a:solidFill>
                <a:srgbClr val="002060"/>
              </a:solidFill>
            </a:endParaRPr>
          </a:p>
        </p:txBody>
      </p:sp>
      <p:sp>
        <p:nvSpPr>
          <p:cNvPr id="3" name="Content Placeholder 2">
            <a:extLst>
              <a:ext uri="{FF2B5EF4-FFF2-40B4-BE49-F238E27FC236}">
                <a16:creationId xmlns:a16="http://schemas.microsoft.com/office/drawing/2014/main" id="{4F1071AC-BD3A-46E3-8B68-52E856BCA2F4}"/>
              </a:ext>
            </a:extLst>
          </p:cNvPr>
          <p:cNvSpPr>
            <a:spLocks noGrp="1"/>
          </p:cNvSpPr>
          <p:nvPr>
            <p:ph idx="1"/>
          </p:nvPr>
        </p:nvSpPr>
        <p:spPr>
          <a:xfrm>
            <a:off x="537882" y="1087754"/>
            <a:ext cx="8596668" cy="657447"/>
          </a:xfrm>
        </p:spPr>
        <p:txBody>
          <a:bodyPr>
            <a:normAutofit/>
          </a:bodyPr>
          <a:lstStyle/>
          <a:p>
            <a:pPr>
              <a:lnSpc>
                <a:spcPct val="150000"/>
              </a:lnSpc>
            </a:pPr>
            <a:r>
              <a:rPr lang="en-US" sz="2400" dirty="0"/>
              <a:t>The matrix of e-procurement benefits</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37882" y="1745201"/>
            <a:ext cx="10500232" cy="449729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78104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2EC75-5751-490F-9D67-BF8E4F134ED2}"/>
              </a:ext>
            </a:extLst>
          </p:cNvPr>
          <p:cNvSpPr>
            <a:spLocks noGrp="1"/>
          </p:cNvSpPr>
          <p:nvPr>
            <p:ph type="title"/>
          </p:nvPr>
        </p:nvSpPr>
        <p:spPr/>
        <p:txBody>
          <a:bodyPr>
            <a:normAutofit/>
          </a:bodyPr>
          <a:lstStyle/>
          <a:p>
            <a:pPr algn="ctr"/>
            <a:r>
              <a:rPr lang="en-US" sz="4400" b="1" dirty="0">
                <a:solidFill>
                  <a:srgbClr val="002060"/>
                </a:solidFill>
              </a:rPr>
              <a:t>E-public procurement in Egypt</a:t>
            </a:r>
            <a:endParaRPr lang="en-US" sz="4400" dirty="0">
              <a:solidFill>
                <a:srgbClr val="002060"/>
              </a:solidFill>
            </a:endParaRPr>
          </a:p>
        </p:txBody>
      </p:sp>
      <p:sp>
        <p:nvSpPr>
          <p:cNvPr id="3" name="Content Placeholder 2">
            <a:extLst>
              <a:ext uri="{FF2B5EF4-FFF2-40B4-BE49-F238E27FC236}">
                <a16:creationId xmlns:a16="http://schemas.microsoft.com/office/drawing/2014/main" id="{65C572F2-9610-4384-8DBD-1DAF786BBAF2}"/>
              </a:ext>
            </a:extLst>
          </p:cNvPr>
          <p:cNvSpPr>
            <a:spLocks noGrp="1"/>
          </p:cNvSpPr>
          <p:nvPr>
            <p:ph idx="1"/>
          </p:nvPr>
        </p:nvSpPr>
        <p:spPr>
          <a:xfrm>
            <a:off x="413842" y="2090926"/>
            <a:ext cx="11055347" cy="3157915"/>
          </a:xfrm>
        </p:spPr>
        <p:txBody>
          <a:bodyPr>
            <a:normAutofit/>
          </a:bodyPr>
          <a:lstStyle/>
          <a:p>
            <a:pPr algn="just"/>
            <a:r>
              <a:rPr lang="en-US" sz="3200" dirty="0"/>
              <a:t>The new law regulating contracts concluded by public entities, as well as the law of tenders and auctions and its implementing regulations, as far as not inconsistent with the provisions of the new law, are the governors and organizers of public procurement in the Arab Republic of Egypt, which include the ways and methods of public procurement generally.</a:t>
            </a:r>
          </a:p>
          <a:p>
            <a:endParaRPr lang="en-US" sz="2800" dirty="0"/>
          </a:p>
          <a:p>
            <a:endParaRPr lang="en-US" sz="2800" dirty="0"/>
          </a:p>
          <a:p>
            <a:endParaRPr lang="en-US" sz="2800" dirty="0"/>
          </a:p>
        </p:txBody>
      </p:sp>
    </p:spTree>
    <p:extLst>
      <p:ext uri="{BB962C8B-B14F-4D97-AF65-F5344CB8AC3E}">
        <p14:creationId xmlns:p14="http://schemas.microsoft.com/office/powerpoint/2010/main" val="2694792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2EC75-5751-490F-9D67-BF8E4F134ED2}"/>
              </a:ext>
            </a:extLst>
          </p:cNvPr>
          <p:cNvSpPr>
            <a:spLocks noGrp="1"/>
          </p:cNvSpPr>
          <p:nvPr>
            <p:ph type="title"/>
          </p:nvPr>
        </p:nvSpPr>
        <p:spPr/>
        <p:txBody>
          <a:bodyPr>
            <a:normAutofit/>
          </a:bodyPr>
          <a:lstStyle/>
          <a:p>
            <a:pPr algn="ctr"/>
            <a:r>
              <a:rPr lang="en-US" sz="4400" b="1" dirty="0">
                <a:solidFill>
                  <a:srgbClr val="002060"/>
                </a:solidFill>
              </a:rPr>
              <a:t>E-public procurement in Egypt</a:t>
            </a:r>
            <a:endParaRPr lang="en-US" sz="4400" dirty="0">
              <a:solidFill>
                <a:srgbClr val="002060"/>
              </a:solidFill>
            </a:endParaRPr>
          </a:p>
        </p:txBody>
      </p:sp>
      <p:sp>
        <p:nvSpPr>
          <p:cNvPr id="3" name="Content Placeholder 2">
            <a:extLst>
              <a:ext uri="{FF2B5EF4-FFF2-40B4-BE49-F238E27FC236}">
                <a16:creationId xmlns:a16="http://schemas.microsoft.com/office/drawing/2014/main" id="{65C572F2-9610-4384-8DBD-1DAF786BBAF2}"/>
              </a:ext>
            </a:extLst>
          </p:cNvPr>
          <p:cNvSpPr>
            <a:spLocks noGrp="1"/>
          </p:cNvSpPr>
          <p:nvPr>
            <p:ph idx="1"/>
          </p:nvPr>
        </p:nvSpPr>
        <p:spPr>
          <a:xfrm>
            <a:off x="413842" y="1962726"/>
            <a:ext cx="11055347" cy="4372760"/>
          </a:xfrm>
        </p:spPr>
        <p:txBody>
          <a:bodyPr>
            <a:normAutofit lnSpcReduction="10000"/>
          </a:bodyPr>
          <a:lstStyle/>
          <a:p>
            <a:pPr algn="just"/>
            <a:r>
              <a:rPr lang="en-US" sz="2800" dirty="0"/>
              <a:t>In 2010, the Egyptian government began launching the public procurement portal, which was a result of cooperation between the Ministry of Administrative Development and the Public Authority for Government Services (GAGS), and this portal was the first of its kind in the Middle East at that time (</a:t>
            </a:r>
            <a:r>
              <a:rPr lang="en-US" sz="2800" u="sng" dirty="0">
                <a:hlinkClick r:id="rId2"/>
              </a:rPr>
              <a:t>http://www.etenders.gov.eg</a:t>
            </a:r>
            <a:r>
              <a:rPr lang="en-US" sz="2800" dirty="0"/>
              <a:t>).</a:t>
            </a:r>
          </a:p>
          <a:p>
            <a:pPr algn="just"/>
            <a:r>
              <a:rPr lang="en-US" sz="2800" dirty="0"/>
              <a:t>In this portal, the various government agencies (units of the state apparatus from ministries, departments, and agencies that have special budgets, as well as local administration units and public bodies) are published in the brochure of conditions and specifications for the public, limited, and local tenders and practices that are presented after they are approved by the competent authority and amendments there to. </a:t>
            </a:r>
          </a:p>
          <a:p>
            <a:endParaRPr lang="en-US" sz="2400" dirty="0"/>
          </a:p>
          <a:p>
            <a:endParaRPr lang="en-US" sz="2400" dirty="0"/>
          </a:p>
          <a:p>
            <a:endParaRPr lang="en-US" sz="2400" dirty="0"/>
          </a:p>
        </p:txBody>
      </p:sp>
    </p:spTree>
    <p:extLst>
      <p:ext uri="{BB962C8B-B14F-4D97-AF65-F5344CB8AC3E}">
        <p14:creationId xmlns:p14="http://schemas.microsoft.com/office/powerpoint/2010/main" val="309504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E7A1-7AEB-497B-9D66-965E4B3C9769}"/>
              </a:ext>
            </a:extLst>
          </p:cNvPr>
          <p:cNvSpPr>
            <a:spLocks noGrp="1"/>
          </p:cNvSpPr>
          <p:nvPr>
            <p:ph type="title"/>
          </p:nvPr>
        </p:nvSpPr>
        <p:spPr>
          <a:xfrm>
            <a:off x="339634" y="296332"/>
            <a:ext cx="10688489" cy="1303867"/>
          </a:xfrm>
        </p:spPr>
        <p:txBody>
          <a:bodyPr>
            <a:normAutofit fontScale="90000"/>
          </a:bodyPr>
          <a:lstStyle/>
          <a:p>
            <a:r>
              <a:rPr lang="en-US" sz="4800" b="1" dirty="0">
                <a:solidFill>
                  <a:srgbClr val="002060"/>
                </a:solidFill>
              </a:rPr>
              <a:t>The Limitations and Challenges of E-Procurement </a:t>
            </a:r>
          </a:p>
        </p:txBody>
      </p:sp>
      <p:sp>
        <p:nvSpPr>
          <p:cNvPr id="3" name="Content Placeholder 2">
            <a:extLst>
              <a:ext uri="{FF2B5EF4-FFF2-40B4-BE49-F238E27FC236}">
                <a16:creationId xmlns:a16="http://schemas.microsoft.com/office/drawing/2014/main" id="{439E8A58-BFE9-4A34-B45A-14C367064A92}"/>
              </a:ext>
            </a:extLst>
          </p:cNvPr>
          <p:cNvSpPr>
            <a:spLocks noGrp="1"/>
          </p:cNvSpPr>
          <p:nvPr>
            <p:ph idx="1"/>
          </p:nvPr>
        </p:nvSpPr>
        <p:spPr>
          <a:xfrm>
            <a:off x="690670" y="1600199"/>
            <a:ext cx="10216816" cy="4531659"/>
          </a:xfrm>
        </p:spPr>
        <p:txBody>
          <a:bodyPr vert="horz" lIns="0" tIns="45720" rIns="0" bIns="45720" rtlCol="0">
            <a:normAutofit/>
          </a:bodyPr>
          <a:lstStyle/>
          <a:p>
            <a:pPr marL="0" indent="0" algn="just">
              <a:buNone/>
            </a:pPr>
            <a:endParaRPr lang="en-US" sz="2400" b="1" dirty="0"/>
          </a:p>
          <a:p>
            <a:pPr marL="0" indent="0" algn="just">
              <a:buNone/>
            </a:pPr>
            <a:r>
              <a:rPr lang="en-US" sz="2400" b="1" dirty="0"/>
              <a:t>Transaction authorization is the biggest EDI risk. Because the interaction between parties is electronic, no inherent authentication occurs.</a:t>
            </a:r>
          </a:p>
          <a:p>
            <a:pPr marL="0" indent="0" algn="just">
              <a:buNone/>
            </a:pPr>
            <a:r>
              <a:rPr lang="en-US" sz="2400" b="1" dirty="0"/>
              <a:t>Additional security types of risk include:</a:t>
            </a:r>
          </a:p>
          <a:p>
            <a:pPr algn="just">
              <a:buFont typeface="Wingdings" panose="05000000000000000000" pitchFamily="2" charset="2"/>
              <a:buChar char="q"/>
            </a:pPr>
            <a:r>
              <a:rPr lang="en-US" sz="2400" b="1" dirty="0"/>
              <a:t> Unauthorized access to electronic transactions.</a:t>
            </a:r>
          </a:p>
          <a:p>
            <a:pPr algn="just">
              <a:buFont typeface="Wingdings" panose="05000000000000000000" pitchFamily="2" charset="2"/>
              <a:buChar char="q"/>
            </a:pPr>
            <a:r>
              <a:rPr lang="en-US" sz="2400" b="1" dirty="0"/>
              <a:t> Deletion or manipulation of transactions prior to or after establishment of application controls</a:t>
            </a:r>
          </a:p>
          <a:p>
            <a:pPr algn="just">
              <a:buFont typeface="Wingdings" panose="05000000000000000000" pitchFamily="2" charset="2"/>
              <a:buChar char="q"/>
            </a:pPr>
            <a:r>
              <a:rPr lang="en-US" sz="2400" b="1" dirty="0"/>
              <a:t>Loss or duplication of transactions</a:t>
            </a:r>
          </a:p>
          <a:p>
            <a:pPr algn="just">
              <a:buFont typeface="Wingdings" panose="05000000000000000000" pitchFamily="2" charset="2"/>
              <a:buChar char="q"/>
            </a:pPr>
            <a:r>
              <a:rPr lang="en-US" sz="2400" b="1" dirty="0"/>
              <a:t>Loss of confidentiality and improper distribution of transactions while in the possession of third parties</a:t>
            </a:r>
          </a:p>
          <a:p>
            <a:pPr lvl="1"/>
            <a:endParaRPr lang="en-US" dirty="0"/>
          </a:p>
          <a:p>
            <a:pPr lvl="1"/>
            <a:endParaRPr lang="en-US" dirty="0"/>
          </a:p>
          <a:p>
            <a:pPr lvl="1"/>
            <a:endParaRPr lang="en-US" dirty="0"/>
          </a:p>
          <a:p>
            <a:pPr marL="0" indent="0" algn="just">
              <a:buNone/>
            </a:pPr>
            <a:endParaRPr lang="en-US" sz="2400" b="1" dirty="0"/>
          </a:p>
        </p:txBody>
      </p:sp>
    </p:spTree>
    <p:extLst>
      <p:ext uri="{BB962C8B-B14F-4D97-AF65-F5344CB8AC3E}">
        <p14:creationId xmlns:p14="http://schemas.microsoft.com/office/powerpoint/2010/main" val="648259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E7A1-7AEB-497B-9D66-965E4B3C9769}"/>
              </a:ext>
            </a:extLst>
          </p:cNvPr>
          <p:cNvSpPr>
            <a:spLocks noGrp="1"/>
          </p:cNvSpPr>
          <p:nvPr>
            <p:ph type="title"/>
          </p:nvPr>
        </p:nvSpPr>
        <p:spPr>
          <a:xfrm>
            <a:off x="339634" y="296332"/>
            <a:ext cx="10688489" cy="1303867"/>
          </a:xfrm>
        </p:spPr>
        <p:txBody>
          <a:bodyPr>
            <a:normAutofit fontScale="90000"/>
          </a:bodyPr>
          <a:lstStyle/>
          <a:p>
            <a:r>
              <a:rPr lang="en-US" sz="4800" b="1" dirty="0">
                <a:solidFill>
                  <a:srgbClr val="002060"/>
                </a:solidFill>
              </a:rPr>
              <a:t>The Limitations and Challenges of E-Procurement </a:t>
            </a:r>
          </a:p>
        </p:txBody>
      </p:sp>
      <p:sp>
        <p:nvSpPr>
          <p:cNvPr id="3" name="Content Placeholder 2">
            <a:extLst>
              <a:ext uri="{FF2B5EF4-FFF2-40B4-BE49-F238E27FC236}">
                <a16:creationId xmlns:a16="http://schemas.microsoft.com/office/drawing/2014/main" id="{439E8A58-BFE9-4A34-B45A-14C367064A92}"/>
              </a:ext>
            </a:extLst>
          </p:cNvPr>
          <p:cNvSpPr>
            <a:spLocks noGrp="1"/>
          </p:cNvSpPr>
          <p:nvPr>
            <p:ph idx="1"/>
          </p:nvPr>
        </p:nvSpPr>
        <p:spPr>
          <a:xfrm>
            <a:off x="523219" y="2272937"/>
            <a:ext cx="10216816" cy="2063932"/>
          </a:xfrm>
        </p:spPr>
        <p:txBody>
          <a:bodyPr vert="horz" lIns="0" tIns="45720" rIns="0" bIns="45720" rtlCol="0">
            <a:normAutofit fontScale="92500" lnSpcReduction="20000"/>
          </a:bodyPr>
          <a:lstStyle/>
          <a:p>
            <a:pPr marL="0" indent="0" algn="just">
              <a:buNone/>
            </a:pPr>
            <a:endParaRPr lang="en-US" sz="3600" dirty="0"/>
          </a:p>
          <a:p>
            <a:pPr marL="0" indent="0" algn="just">
              <a:buNone/>
            </a:pPr>
            <a:r>
              <a:rPr lang="en-US" sz="3600" dirty="0"/>
              <a:t>These challenges cannot be classified as true disadvantages as these emerge whenever there is a seismic shift in operations. As such, they can be mitigated using extensive research, planning, and training.</a:t>
            </a:r>
          </a:p>
          <a:p>
            <a:pPr lvl="1"/>
            <a:endParaRPr lang="en-US" sz="2800" dirty="0"/>
          </a:p>
          <a:p>
            <a:pPr lvl="1"/>
            <a:endParaRPr lang="en-US" sz="2800" dirty="0"/>
          </a:p>
          <a:p>
            <a:pPr lvl="1"/>
            <a:endParaRPr lang="en-US" sz="2800" dirty="0"/>
          </a:p>
          <a:p>
            <a:pPr marL="0" indent="0" algn="just">
              <a:buNone/>
            </a:pPr>
            <a:endParaRPr lang="en-US" sz="4800" dirty="0"/>
          </a:p>
        </p:txBody>
      </p:sp>
    </p:spTree>
    <p:extLst>
      <p:ext uri="{BB962C8B-B14F-4D97-AF65-F5344CB8AC3E}">
        <p14:creationId xmlns:p14="http://schemas.microsoft.com/office/powerpoint/2010/main" val="3015010421"/>
      </p:ext>
    </p:extLst>
  </p:cSld>
  <p:clrMapOvr>
    <a:masterClrMapping/>
  </p:clrMapOvr>
</p:sld>
</file>

<file path=ppt/theme/theme1.xml><?xml version="1.0" encoding="utf-8"?>
<a:theme xmlns:a="http://schemas.openxmlformats.org/drawingml/2006/main" name="أثر رجعي">
  <a:themeElements>
    <a:clrScheme name="أثر رجعي">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أثر رجعي">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ثر رجعي">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8221</TotalTime>
  <Words>805</Words>
  <Application>Microsoft Office PowerPoint</Application>
  <PresentationFormat>شاشة عريضة</PresentationFormat>
  <Paragraphs>55</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Calibri</vt:lpstr>
      <vt:lpstr>Calibri Light</vt:lpstr>
      <vt:lpstr>Wingdings</vt:lpstr>
      <vt:lpstr>أثر رجعي</vt:lpstr>
      <vt:lpstr>Auditing e-procurement systems</vt:lpstr>
      <vt:lpstr>Definition of e-public procurement</vt:lpstr>
      <vt:lpstr>Definition of e-public procurement</vt:lpstr>
      <vt:lpstr>Benefits of eProcurement</vt:lpstr>
      <vt:lpstr>Benefits of eProcurement</vt:lpstr>
      <vt:lpstr>E-public procurement in Egypt</vt:lpstr>
      <vt:lpstr>E-public procurement in Egypt</vt:lpstr>
      <vt:lpstr>The Limitations and Challenges of E-Procurement </vt:lpstr>
      <vt:lpstr>The Limitations and Challenges of E-Procurement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E-PROCUREMENT IN INDIAN RAILWAY SYSTEM</dc:title>
  <dc:creator>DD Administrator</dc:creator>
  <cp:lastModifiedBy>Mostafa Maarof</cp:lastModifiedBy>
  <cp:revision>45</cp:revision>
  <dcterms:created xsi:type="dcterms:W3CDTF">2017-09-27T14:16:28Z</dcterms:created>
  <dcterms:modified xsi:type="dcterms:W3CDTF">2022-04-16T23:43:18Z</dcterms:modified>
</cp:coreProperties>
</file>