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5547A-1F77-4C56-A411-F2257CDBBEAA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237CC-2507-4A61-BD2A-44797CDBB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6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237CC-2507-4A61-BD2A-44797CDBBE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30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5EB4-BA5E-4060-8B11-CC7A06181E25}" type="datetime1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 Pakistan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FCAC-5AA2-4591-8D32-B7052CCA345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0567" y="53008"/>
            <a:ext cx="2638425" cy="676275"/>
          </a:xfrm>
          <a:prstGeom prst="rect">
            <a:avLst/>
          </a:prstGeom>
          <a:effectLst>
            <a:glow>
              <a:schemeClr val="tx2">
                <a:lumMod val="40000"/>
                <a:lumOff val="60000"/>
                <a:alpha val="66000"/>
              </a:schemeClr>
            </a:glow>
            <a:reflection endPos="0" dir="5400000" sy="-100000" algn="bl" rotWithShape="0"/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380739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507E-4C97-423F-84A3-517F07EE4739}" type="datetime1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 Pakistan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FCAC-5AA2-4591-8D32-B7052CCA3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4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BEC1D-FFB0-4014-A187-E5B31E1FFACB}" type="datetime1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 Pakistan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FCAC-5AA2-4591-8D32-B7052CCA3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30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91D2-478F-4AF2-ACDA-5C2F8B45A083}" type="datetime1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SAI Pakistan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FCAC-5AA2-4591-8D32-B7052CCA3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4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4937-DCCB-48D8-999B-7282E90659F7}" type="datetime1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 Pakistan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FCAC-5AA2-4591-8D32-B7052CCA345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380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F49F-2019-4E45-A936-E6A6E399B124}" type="datetime1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 Pakistan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FCAC-5AA2-4591-8D32-B7052CCA3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13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2643-4437-49B0-87FE-92D7B66F84BD}" type="datetime1">
              <a:rPr lang="en-US" smtClean="0"/>
              <a:t>5/23/2022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 Pakistan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FCAC-5AA2-4591-8D32-B7052CCA3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0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6123-8788-4EAE-8118-FB85EFB8B179}" type="datetime1">
              <a:rPr lang="en-US" smtClean="0"/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 Pakistan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FCAC-5AA2-4591-8D32-B7052CCA3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9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FC24-8DEF-4A6A-A85D-ACBE479BE2E4}" type="datetime1">
              <a:rPr lang="en-US" smtClean="0"/>
              <a:t>5/23/2022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SAI Pakistan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FCAC-5AA2-4591-8D32-B7052CCA3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23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049A2DC-5AFA-4F93-8FEB-57E146D2A4CC}" type="datetime1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SAI Pakistan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20FCAC-5AA2-4591-8D32-B7052CCA3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7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BD00-E9A8-4043-8FF5-AFAF33FDA5FB}" type="datetime1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 Pakistan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FCAC-5AA2-4591-8D32-B7052CCA3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9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5A538F5-192A-41FD-BB8E-C52772BB6BBB}" type="datetime1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rgbClr val="FFFFFF"/>
                </a:solidFill>
                <a:latin typeface="Baskerville Old Face" panose="02020602080505020303" pitchFamily="18" charset="0"/>
              </a:defRPr>
            </a:lvl1pPr>
          </a:lstStyle>
          <a:p>
            <a:r>
              <a:rPr lang="en-US" smtClean="0"/>
              <a:t>SAI Pakistan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C20FCAC-5AA2-4591-8D32-B7052CCA345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7071" y="53008"/>
            <a:ext cx="2638425" cy="676275"/>
          </a:xfrm>
          <a:prstGeom prst="rect">
            <a:avLst/>
          </a:prstGeom>
          <a:effectLst>
            <a:glow>
              <a:schemeClr val="tx2">
                <a:lumMod val="40000"/>
                <a:lumOff val="60000"/>
                <a:alpha val="66000"/>
              </a:schemeClr>
            </a:glow>
            <a:reflection endPos="0" dir="5400000" sy="-100000" algn="bl" rotWithShape="0"/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28161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600" kern="1200">
          <a:solidFill>
            <a:schemeClr val="tx1">
              <a:lumMod val="75000"/>
              <a:lumOff val="25000"/>
            </a:schemeClr>
          </a:solidFill>
          <a:latin typeface="Trebuchet MS" panose="020B0603020202020204" pitchFamily="34" charset="0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Trebuchet MS" panose="020B0603020202020204" pitchFamily="34" charset="0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Trebuchet MS" panose="020B0603020202020204" pitchFamily="34" charset="0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Trebuchet MS" panose="020B0603020202020204" pitchFamily="34" charset="0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Trebuchet MS" panose="020B0603020202020204" pitchFamily="34" charset="0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INTOSAI–WGITA  PROJECT “Guidance on Performance Evaluation of Information Systems”</a:t>
            </a:r>
            <a:br>
              <a:rPr lang="en-US" sz="5400" dirty="0" smtClean="0"/>
            </a:br>
            <a:r>
              <a:rPr lang="en-US" sz="5400" dirty="0" smtClean="0"/>
              <a:t>-Progress Report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41654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cap="none" dirty="0" smtClean="0"/>
              <a:t>Presentation By </a:t>
            </a:r>
          </a:p>
          <a:p>
            <a:pPr algn="ctr"/>
            <a:r>
              <a:rPr lang="en-US" cap="none" dirty="0" smtClean="0"/>
              <a:t>Muhammad Ali Farooq </a:t>
            </a:r>
            <a:r>
              <a:rPr lang="en-US" cap="none" dirty="0" err="1" smtClean="0"/>
              <a:t>Gheba</a:t>
            </a:r>
            <a:r>
              <a:rPr lang="en-US" cap="none" dirty="0" smtClean="0"/>
              <a:t>, Director Audit SAI Pakistan</a:t>
            </a:r>
          </a:p>
          <a:p>
            <a:pPr algn="ctr"/>
            <a:r>
              <a:rPr lang="en-US" cap="none" dirty="0" smtClean="0"/>
              <a:t>23</a:t>
            </a:r>
            <a:r>
              <a:rPr lang="en-US" cap="none" baseline="30000" dirty="0" smtClean="0"/>
              <a:t>rd</a:t>
            </a:r>
            <a:r>
              <a:rPr lang="en-US" cap="none" dirty="0" smtClean="0"/>
              <a:t> May 2022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28315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Thankyou!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F02D7-884E-48EF-A83B-B1A4E38F783F}" type="datetime1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 Pakistan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FCAC-5AA2-4591-8D32-B7052CCA34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6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Project Theme</a:t>
            </a:r>
          </a:p>
          <a:p>
            <a:r>
              <a:rPr lang="en-US" dirty="0" smtClean="0"/>
              <a:t>2. Project Team</a:t>
            </a:r>
          </a:p>
          <a:p>
            <a:r>
              <a:rPr lang="en-US" dirty="0" smtClean="0"/>
              <a:t>3. Recap of Project Activities Undertaken</a:t>
            </a:r>
          </a:p>
          <a:p>
            <a:r>
              <a:rPr lang="en-US" dirty="0" smtClean="0"/>
              <a:t>4. Current &amp; Future Planned Activities</a:t>
            </a:r>
          </a:p>
          <a:p>
            <a:r>
              <a:rPr lang="en-US" dirty="0" smtClean="0"/>
              <a:t>5. Proposal Before WGITA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B466-B191-4B03-B9B2-A7B4F0D5F92F}" type="datetime1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 Pakistan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FCAC-5AA2-4591-8D32-B7052CCA34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6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Theme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A guidance based document to facilitate SAIs’ in carrying out performance evaluation of Information Systems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It would propose best practices and steps that could be used to objectively and comprehensively evaluate the performance of Information Systems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It would be a live document subject to future revisions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The document would also act as baseline guidance to be referred to or enhanced as a future GUID on need basis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41B3-0649-43AA-A5E3-6966AA328C90}" type="datetime1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 Pakistan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FCAC-5AA2-4591-8D32-B7052CCA34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2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Team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718725"/>
              </p:ext>
            </p:extLst>
          </p:nvPr>
        </p:nvGraphicFramePr>
        <p:xfrm>
          <a:off x="1096963" y="1846263"/>
          <a:ext cx="7618412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852"/>
                <a:gridCol w="6490560"/>
              </a:tblGrid>
              <a:tr h="88812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rebuchet MS" panose="020B0603020202020204" pitchFamily="34" charset="0"/>
                        </a:rPr>
                        <a:t>Sr. No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rebuchet MS" panose="020B0603020202020204" pitchFamily="34" charset="0"/>
                        </a:rPr>
                        <a:t>SAI Name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48703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rebuchet MS" panose="020B0603020202020204" pitchFamily="34" charset="0"/>
                        </a:rPr>
                        <a:t>1.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rebuchet MS" panose="020B0603020202020204" pitchFamily="34" charset="0"/>
                        </a:rPr>
                        <a:t>AFROSAI–e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48703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rebuchet MS" panose="020B0603020202020204" pitchFamily="34" charset="0"/>
                        </a:rPr>
                        <a:t>2.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rebuchet MS" panose="020B0603020202020204" pitchFamily="34" charset="0"/>
                        </a:rPr>
                        <a:t>India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48703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rebuchet MS" panose="020B0603020202020204" pitchFamily="34" charset="0"/>
                        </a:rPr>
                        <a:t>3.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rebuchet MS" panose="020B0603020202020204" pitchFamily="34" charset="0"/>
                        </a:rPr>
                        <a:t>Pakistan (Team</a:t>
                      </a:r>
                      <a:r>
                        <a:rPr lang="en-US" sz="2800" baseline="0" dirty="0" smtClean="0">
                          <a:latin typeface="Trebuchet MS" panose="020B0603020202020204" pitchFamily="34" charset="0"/>
                        </a:rPr>
                        <a:t> Lead)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48703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rebuchet MS" panose="020B0603020202020204" pitchFamily="34" charset="0"/>
                        </a:rPr>
                        <a:t>4.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rebuchet MS" panose="020B0603020202020204" pitchFamily="34" charset="0"/>
                        </a:rPr>
                        <a:t>Philippines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48703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rebuchet MS" panose="020B0603020202020204" pitchFamily="34" charset="0"/>
                        </a:rPr>
                        <a:t>5.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rebuchet MS" panose="020B0603020202020204" pitchFamily="34" charset="0"/>
                        </a:rPr>
                        <a:t>Poland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48703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rebuchet MS" panose="020B0603020202020204" pitchFamily="34" charset="0"/>
                        </a:rPr>
                        <a:t>6.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rebuchet MS" panose="020B0603020202020204" pitchFamily="34" charset="0"/>
                        </a:rPr>
                        <a:t>Russia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  <a:tr h="48703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rebuchet MS" panose="020B0603020202020204" pitchFamily="34" charset="0"/>
                        </a:rPr>
                        <a:t>7.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rebuchet MS" panose="020B0603020202020204" pitchFamily="34" charset="0"/>
                        </a:rPr>
                        <a:t>USA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3A82A-E84A-4256-8DEC-683DA5A57A63}" type="datetime1">
              <a:rPr lang="en-US" smtClean="0"/>
              <a:t>5/23/2022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 Pakistan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FCAC-5AA2-4591-8D32-B7052CCA34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6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Project Activities Undertaken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4076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All preliminary Project Documents were got prepared and approved from WGITA Chair (PID, Project Plan)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For Subject Research, a Survey Conducted and findings collaborated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Group meetings (virtual) held for project document scoping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Through brain storming refined elements were highlighted from an all encompassing subject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Methodology for development &amp; Structure/Outline of the document finalized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Presentation of the guidance document and logical interlinkages identified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91C8-C37E-4D95-82B0-C32BF09155A2}" type="datetime1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 Pakistan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FCAC-5AA2-4591-8D32-B7052CCA34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7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the Guidance Document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040003"/>
              </p:ext>
            </p:extLst>
          </p:nvPr>
        </p:nvGraphicFramePr>
        <p:xfrm>
          <a:off x="1706245" y="2292608"/>
          <a:ext cx="8552180" cy="3195955"/>
        </p:xfrm>
        <a:graphic>
          <a:graphicData uri="http://schemas.openxmlformats.org/drawingml/2006/table">
            <a:tbl>
              <a:tblPr firstRow="1" firstCol="1" bandRow="1"/>
              <a:tblGrid>
                <a:gridCol w="8552180"/>
              </a:tblGrid>
              <a:tr h="8775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Title of Chapter/Section</a:t>
                      </a:r>
                      <a:endParaRPr lang="en-US" sz="28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(Section</a:t>
                      </a:r>
                      <a:r>
                        <a:rPr lang="en-US" sz="2800" b="1" baseline="0" dirty="0" smtClean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contain Multiple Sub-Sections)</a:t>
                      </a:r>
                      <a:endParaRPr lang="en-US" sz="28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2317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 Introduction</a:t>
                      </a:r>
                      <a:endParaRPr lang="en-US" sz="28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4384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Planning the IS Performance Evaluation</a:t>
                      </a:r>
                      <a:endParaRPr lang="en-US" sz="28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Audit Execution &amp; Best practices</a:t>
                      </a:r>
                      <a:endParaRPr lang="en-US" sz="28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4278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IS Performance Evaluation Reporting</a:t>
                      </a:r>
                      <a:endParaRPr lang="en-US" sz="28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4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Survey Results</a:t>
                      </a:r>
                      <a:endParaRPr lang="en-US" sz="28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3F585-30A8-4E87-8B48-FEC87F6B99AC}" type="datetime1">
              <a:rPr lang="en-US" smtClean="0"/>
              <a:t>5/23/2022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 Pakistan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FCAC-5AA2-4591-8D32-B7052CCA34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4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&amp; </a:t>
            </a:r>
            <a:r>
              <a:rPr lang="en-US" dirty="0"/>
              <a:t>F</a:t>
            </a:r>
            <a:r>
              <a:rPr lang="en-US" dirty="0" smtClean="0"/>
              <a:t>uture </a:t>
            </a:r>
            <a:r>
              <a:rPr lang="en-US" dirty="0"/>
              <a:t>P</a:t>
            </a:r>
            <a:r>
              <a:rPr lang="en-US" dirty="0" smtClean="0"/>
              <a:t>lanned </a:t>
            </a:r>
            <a:r>
              <a:rPr lang="en-US" dirty="0"/>
              <a:t>A</a:t>
            </a:r>
            <a:r>
              <a:rPr lang="en-US" dirty="0" smtClean="0"/>
              <a:t>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Preparation of Draft document in a collaborative manner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393622"/>
              </p:ext>
            </p:extLst>
          </p:nvPr>
        </p:nvGraphicFramePr>
        <p:xfrm>
          <a:off x="1371600" y="2267561"/>
          <a:ext cx="9058276" cy="4034335"/>
        </p:xfrm>
        <a:graphic>
          <a:graphicData uri="http://schemas.openxmlformats.org/drawingml/2006/table">
            <a:tbl>
              <a:tblPr firstRow="1" firstCol="1" bandRow="1"/>
              <a:tblGrid>
                <a:gridCol w="4129088"/>
                <a:gridCol w="4929188"/>
              </a:tblGrid>
              <a:tr h="8635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Title of </a:t>
                      </a:r>
                      <a:r>
                        <a:rPr lang="en-US" sz="2400" b="1" dirty="0" smtClean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Chapter/Section</a:t>
                      </a:r>
                      <a:endParaRPr lang="en-US" sz="2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Assignment </a:t>
                      </a: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SAI team members </a:t>
                      </a:r>
                      <a:endParaRPr lang="en-US" sz="2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228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 Introduction</a:t>
                      </a:r>
                      <a:endParaRPr lang="en-US" sz="2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 Pakistan &amp; AFROSAI-e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4313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Planning the IS Performance Evaluation</a:t>
                      </a:r>
                      <a:endParaRPr lang="en-US" sz="2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 USA &amp; </a:t>
                      </a:r>
                      <a:r>
                        <a:rPr lang="en-US" sz="24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AFROSAI-e (being reviewed)</a:t>
                      </a:r>
                      <a:endParaRPr lang="en-US" sz="2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3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Audit Execution &amp; Best </a:t>
                      </a:r>
                      <a:r>
                        <a:rPr lang="en-US" sz="2400" b="1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Practices</a:t>
                      </a:r>
                      <a:endParaRPr lang="en-US" sz="2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 India &amp; SAI </a:t>
                      </a:r>
                      <a:r>
                        <a:rPr lang="en-US" sz="240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Russia (new</a:t>
                      </a:r>
                      <a:r>
                        <a:rPr lang="en-US" sz="2400" baseline="0" dirty="0" smtClean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team -SAI Russia/ under review)</a:t>
                      </a:r>
                      <a:endParaRPr lang="en-US" sz="2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4210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IS Performance Evaluation Reporting</a:t>
                      </a:r>
                      <a:endParaRPr lang="en-US" sz="2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 Philippines &amp; SAI Pakistan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3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Survey Results</a:t>
                      </a:r>
                      <a:endParaRPr lang="en-US" sz="2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 Philippines &amp; SAI Pakistan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81027-99C5-48B0-8B99-21A02BA59FC2}" type="datetime1">
              <a:rPr lang="en-US" smtClean="0"/>
              <a:t>5/23/2022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 Pakistan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FCAC-5AA2-4591-8D32-B7052CCA34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7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&amp; Future Planned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3"/>
            <a:ext cx="10557691" cy="454055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Initial Draft Review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Time </a:t>
            </a:r>
            <a:r>
              <a:rPr lang="en-US" dirty="0"/>
              <a:t>Frame: Draft Preparation </a:t>
            </a:r>
            <a:r>
              <a:rPr lang="en-US" dirty="0" smtClean="0"/>
              <a:t>06 + 02(Review) </a:t>
            </a:r>
            <a:r>
              <a:rPr lang="en-US" dirty="0"/>
              <a:t>Months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Wide Circulation &amp; Final Draft Submission </a:t>
            </a:r>
            <a:r>
              <a:rPr lang="en-US" dirty="0" smtClean="0"/>
              <a:t>– End  </a:t>
            </a:r>
            <a:r>
              <a:rPr lang="en-US" dirty="0"/>
              <a:t>2023 </a:t>
            </a:r>
            <a:r>
              <a:rPr lang="en-US" i="1" dirty="0"/>
              <a:t>(Specific submission date to be submitted to WGITA Chair upon initial draft circulation)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898102"/>
              </p:ext>
            </p:extLst>
          </p:nvPr>
        </p:nvGraphicFramePr>
        <p:xfrm>
          <a:off x="1381941" y="2253048"/>
          <a:ext cx="9773739" cy="2348104"/>
        </p:xfrm>
        <a:graphic>
          <a:graphicData uri="http://schemas.openxmlformats.org/drawingml/2006/table">
            <a:tbl>
              <a:tblPr firstRow="1" firstCol="1" bandRow="1"/>
              <a:tblGrid>
                <a:gridCol w="4886188"/>
                <a:gridCol w="4887551"/>
              </a:tblGrid>
              <a:tr h="2288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Activity</a:t>
                      </a:r>
                      <a:r>
                        <a:rPr lang="en-US" sz="2400" b="1" baseline="0" dirty="0" smtClean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Description</a:t>
                      </a:r>
                      <a:endParaRPr lang="en-US" sz="2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Assignment </a:t>
                      </a: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SAI team members </a:t>
                      </a:r>
                      <a:endParaRPr lang="en-US" sz="2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260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Overall Compilation</a:t>
                      </a:r>
                      <a:endParaRPr lang="en-US" sz="2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 Pakistan &amp; SAI USA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60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Initial Compilation Review (Chapter 01 &amp; 02)</a:t>
                      </a:r>
                      <a:endParaRPr lang="en-US" sz="2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 India &amp; SAI Russia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0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Initial Compilation Review</a:t>
                      </a:r>
                      <a:endParaRPr lang="en-US" sz="2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(Chapter 03 &amp; 04)</a:t>
                      </a:r>
                      <a:endParaRPr lang="en-US" sz="24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 Poland &amp; AFROSAI-e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D49B-2FD2-493B-989A-D257AE104142}" type="datetime1">
              <a:rPr lang="en-US" smtClean="0"/>
              <a:t>5/23/2022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 Pakistan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FCAC-5AA2-4591-8D32-B7052CCA34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Before WGITA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 algn="ctr">
              <a:buFont typeface="Wingdings" panose="05000000000000000000" pitchFamily="2" charset="2"/>
              <a:buChar char="q"/>
            </a:pPr>
            <a:r>
              <a:rPr lang="en-US" i="1" dirty="0" smtClean="0"/>
              <a:t>Take note of the progress made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US" i="1" dirty="0" smtClean="0"/>
              <a:t>Carry forward subject project to WGITA Work-plan 2022-2025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C0395-E28F-46DE-B4E2-BDA7C47A0EAA}" type="datetime1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SAI Pakistan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FCAC-5AA2-4591-8D32-B7052CCA34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354</TotalTime>
  <Words>498</Words>
  <Application>Microsoft Office PowerPoint</Application>
  <PresentationFormat>Widescreen</PresentationFormat>
  <Paragraphs>113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Baskerville Old Face</vt:lpstr>
      <vt:lpstr>Calibri</vt:lpstr>
      <vt:lpstr>Calibri Light</vt:lpstr>
      <vt:lpstr>Times New Roman</vt:lpstr>
      <vt:lpstr>Trebuchet MS</vt:lpstr>
      <vt:lpstr>Wingdings</vt:lpstr>
      <vt:lpstr>Retrospect</vt:lpstr>
      <vt:lpstr>INTOSAI–WGITA  PROJECT “Guidance on Performance Evaluation of Information Systems” -Progress Report</vt:lpstr>
      <vt:lpstr>Sequence of Presentation</vt:lpstr>
      <vt:lpstr>Project Theme </vt:lpstr>
      <vt:lpstr>Project Team</vt:lpstr>
      <vt:lpstr>Recap of Project Activities Undertaken</vt:lpstr>
      <vt:lpstr>Outline of the Guidance Document</vt:lpstr>
      <vt:lpstr>Current &amp; Future Planned Activities</vt:lpstr>
      <vt:lpstr>Current &amp; Future Planned Activities</vt:lpstr>
      <vt:lpstr>Proposal Before WGITA Assembly</vt:lpstr>
      <vt:lpstr>Thankyou!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25</cp:revision>
  <dcterms:created xsi:type="dcterms:W3CDTF">2022-05-18T08:11:35Z</dcterms:created>
  <dcterms:modified xsi:type="dcterms:W3CDTF">2022-05-23T13:44:29Z</dcterms:modified>
</cp:coreProperties>
</file>