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sldIdLst>
    <p:sldId id="280" r:id="rId3"/>
    <p:sldId id="346" r:id="rId4"/>
    <p:sldId id="369" r:id="rId5"/>
    <p:sldId id="347" r:id="rId6"/>
    <p:sldId id="367" r:id="rId7"/>
    <p:sldId id="348" r:id="rId8"/>
    <p:sldId id="349" r:id="rId9"/>
    <p:sldId id="333" r:id="rId10"/>
    <p:sldId id="368" r:id="rId11"/>
    <p:sldId id="366" r:id="rId12"/>
    <p:sldId id="3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9A4005-E800-4297-8544-945229442F29}">
          <p14:sldIdLst>
            <p14:sldId id="280"/>
          </p14:sldIdLst>
        </p14:section>
        <p14:section name="Project Objective" id="{974AB9D2-4267-42C4-AE0F-42B3457C9E32}">
          <p14:sldIdLst>
            <p14:sldId id="346"/>
            <p14:sldId id="369"/>
            <p14:sldId id="347"/>
          </p14:sldIdLst>
        </p14:section>
        <p14:section name="Template" id="{0BFC04BF-D1B8-4D4D-9F88-F8296A6766D6}">
          <p14:sldIdLst>
            <p14:sldId id="367"/>
            <p14:sldId id="348"/>
            <p14:sldId id="349"/>
          </p14:sldIdLst>
        </p14:section>
        <p14:section name="Progress of work" id="{6C21628D-3D3E-444A-BA83-CF885BB7BDD6}">
          <p14:sldIdLst>
            <p14:sldId id="333"/>
            <p14:sldId id="368"/>
            <p14:sldId id="366"/>
          </p14:sldIdLst>
        </p14:section>
        <p14:section name="Related developments" id="{EC3D37A8-C9A6-47BF-A442-23346BEA0603}">
          <p14:sldIdLst>
            <p14:sldId id="3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18156E-5DAD-47F5-8A95-A96A6063ED7E}" v="299" dt="2021-08-31T10:17:16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727" autoAdjust="0"/>
  </p:normalViewPr>
  <p:slideViewPr>
    <p:cSldViewPr snapToGrid="0">
      <p:cViewPr varScale="1">
        <p:scale>
          <a:sx n="120" d="100"/>
          <a:sy n="120" d="100"/>
        </p:scale>
        <p:origin x="120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3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1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86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95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0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5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2FDC-F429-4EA3-B451-948B2E381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CBBD9-3439-4BD2-BBC3-1483E93E5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85111-D7FC-4013-B8E4-8F421C77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B6987-F603-4B26-8F0F-64DD994E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FD069-77D9-42A6-A49A-85F75E8D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52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F8D2-CFE5-4955-8CAA-6207940F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10F1-08AD-4D5F-8D12-655560A0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F7381-38E3-4C58-966B-8F86A9C3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B266B-9A11-4138-93B4-3FB92C33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10DAE-C4C1-439F-A08D-F4ECEEEC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376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8A9A-46A1-4C2D-BA55-5B4F3572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F027F-B91C-4308-8199-4FF8F6DE7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4ABF2-0264-4D5B-B00E-62698003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59BC0-4045-4542-9B50-B38D7047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A92E7-94C3-43E2-B039-90BA3F6A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572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A6DC-4531-47E5-ADBC-43B45197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32A0-9A07-45D3-8EB4-2A516B98B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47A8C-E1C5-4F15-9DC0-5A365361D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483F6-1D2D-4381-8983-8E5461D0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24DBA-2D38-4B0C-85AC-7D318640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6945E-4F74-4521-AE71-7CA6339B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527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38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2897-FF58-40E8-A5CA-B0079971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C8DD8-A417-4BC1-8AD0-6F303238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FA754-0934-4F7F-BFC6-D3FBFA72E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CBE2C-5A51-44C7-9D54-706872586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263F9-3E10-4558-8F89-F3FC8CA92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62983-A79C-492B-8A58-E221B132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28692-E635-47F2-A2DB-A09BE691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7444E-E566-443F-A945-06D75BFC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9778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80AD-1F5C-4E59-8436-008C8691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02E27-869C-4ECB-8D5B-51352B03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AF3F7-5D6F-4BDE-8252-957F311B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C93C5-82F3-47DC-872A-7C0470E3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443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92CFE-987A-4DFC-A945-F2535538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B9700-1F9A-453B-B5D3-4E6519E2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47FA0-4652-4D74-8232-EADC35EC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194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DB6C-2828-4BB7-8B0C-D20C299B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95D8-DCA8-494F-84AB-BC7F60C2B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1CD8D-8C6C-4CDB-A458-0299B3659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E34D3-C898-4084-99FA-B1854235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F7683-18F6-41D2-80DD-4F0F3E11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0E180-5B10-404A-BD42-8CC6CA86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4462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F96A-6CE1-4AFD-BFD7-ED0698C8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43277-1613-496D-B12C-459F31384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78381-BAE6-44A6-B584-E62C10825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C6D62-A4C7-413A-BC8B-92720F46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8BC2D-8031-4608-9B58-E4537F1D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54B21-41E2-478B-95AA-F0005A2E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3907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F46A-84EF-4229-968B-5797D1DF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8BC32-3653-4174-87D5-44388E9EA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AAC1-263D-4E05-B366-C1063EE4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1AEAA-8738-48BF-B851-2A0CC29A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7ED45-1A50-4FCC-B9CA-F58E1367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520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B4736-EA98-41F2-A2CA-339E09649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0AABE-1BF1-4024-9580-47F604FFD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0EB3D-9DA6-4FE2-8A19-868A6917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9F2B7-84CA-403E-99B5-466BC74D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D8A56-890C-4F00-B04D-6F2B6889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17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8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9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3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7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9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57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38F3A-669F-475E-B731-5590E13E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F8015-570E-4895-98E9-91AD69B47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A1A7A-00CC-492A-B3C7-2BFE30B61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0042-6CB7-4903-BAEA-EF9A4A4A270F}" type="datetimeFigureOut">
              <a:rPr lang="en-IN" smtClean="0"/>
              <a:t>31-08-2021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1EF8A-6CC4-42E7-88B4-9C4C8AE9F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5EA10-5165-4D3F-A136-A039769EC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36A5-2104-490D-8384-6D58F283B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197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9/09/07/why-digital-innovation-requires-skilled-leadership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mputer&#10;&#10;Description automatically generated with medium confidence">
            <a:extLst>
              <a:ext uri="{FF2B5EF4-FFF2-40B4-BE49-F238E27FC236}">
                <a16:creationId xmlns:a16="http://schemas.microsoft.com/office/drawing/2014/main" id="{841FB1BD-10BE-419A-BB87-6A8DF3F4C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t="107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3D27E22C-32FB-4C71-BCE7-0E8266457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7019912" cy="1052422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WGITA Project 2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B1751D"/>
                </a:solidFill>
              </a:rPr>
              <a:t>SAI India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41F5-ECE6-4EBA-83E9-5154ADF3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34" y="0"/>
            <a:ext cx="9706761" cy="5660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Guidance Doc on IT Management</a:t>
            </a:r>
            <a:endParaRPr lang="en-IN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446C070-DEEA-4A31-B798-B05F23BD1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39284"/>
              </p:ext>
            </p:extLst>
          </p:nvPr>
        </p:nvGraphicFramePr>
        <p:xfrm>
          <a:off x="1081479" y="540197"/>
          <a:ext cx="10037431" cy="2671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29">
                  <a:extLst>
                    <a:ext uri="{9D8B030D-6E8A-4147-A177-3AD203B41FA5}">
                      <a16:colId xmlns:a16="http://schemas.microsoft.com/office/drawing/2014/main" val="4042084309"/>
                    </a:ext>
                  </a:extLst>
                </a:gridCol>
                <a:gridCol w="3856631">
                  <a:extLst>
                    <a:ext uri="{9D8B030D-6E8A-4147-A177-3AD203B41FA5}">
                      <a16:colId xmlns:a16="http://schemas.microsoft.com/office/drawing/2014/main" val="4686764"/>
                    </a:ext>
                  </a:extLst>
                </a:gridCol>
                <a:gridCol w="3058877">
                  <a:extLst>
                    <a:ext uri="{9D8B030D-6E8A-4147-A177-3AD203B41FA5}">
                      <a16:colId xmlns:a16="http://schemas.microsoft.com/office/drawing/2014/main" val="831731203"/>
                    </a:ext>
                  </a:extLst>
                </a:gridCol>
                <a:gridCol w="2029994">
                  <a:extLst>
                    <a:ext uri="{9D8B030D-6E8A-4147-A177-3AD203B41FA5}">
                      <a16:colId xmlns:a16="http://schemas.microsoft.com/office/drawing/2014/main" val="1130673564"/>
                    </a:ext>
                  </a:extLst>
                </a:gridCol>
              </a:tblGrid>
              <a:tr h="419630">
                <a:tc>
                  <a:txBody>
                    <a:bodyPr/>
                    <a:lstStyle/>
                    <a:p>
                      <a:r>
                        <a:rPr lang="en-US" dirty="0"/>
                        <a:t>Section</a:t>
                      </a:r>
                      <a:endParaRPr lang="en-IN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  <a:endParaRPr lang="en-IN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 of work</a:t>
                      </a:r>
                      <a:endParaRPr lang="en-IN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635606"/>
                  </a:ext>
                </a:extLst>
              </a:tr>
              <a:tr h="490168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Risks 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87017"/>
                  </a:ext>
                </a:extLst>
              </a:tr>
              <a:tr h="605501"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Risks re: IT governance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First draft and comments</a:t>
                      </a:r>
                      <a:endParaRPr lang="en-IN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57408"/>
                  </a:ext>
                </a:extLst>
              </a:tr>
              <a:tr h="605501">
                <a:tc>
                  <a:txBody>
                    <a:bodyPr/>
                    <a:lstStyle/>
                    <a:p>
                      <a:r>
                        <a:rPr lang="en-US" dirty="0"/>
                        <a:t>A2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Embedded in IT Outsourcing – including cloud services 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First draft on </a:t>
                      </a:r>
                      <a:r>
                        <a:rPr lang="en-US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cloudsourcing</a:t>
                      </a:r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risks</a:t>
                      </a:r>
                      <a:endParaRPr lang="en-IN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818729"/>
                  </a:ext>
                </a:extLst>
              </a:tr>
              <a:tr h="487692">
                <a:tc>
                  <a:txBody>
                    <a:bodyPr/>
                    <a:lstStyle/>
                    <a:p>
                      <a:r>
                        <a:rPr lang="en-US" dirty="0"/>
                        <a:t>A3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Risks re: Sustainability of IT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solns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First draft and comments</a:t>
                      </a:r>
                      <a:endParaRPr lang="en-IN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632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F7637-A105-49EE-AB56-249FB8BC0194}"/>
              </a:ext>
            </a:extLst>
          </p:cNvPr>
          <p:cNvGraphicFramePr>
            <a:graphicFrameLocks noGrp="1"/>
          </p:cNvGraphicFramePr>
          <p:nvPr/>
        </p:nvGraphicFramePr>
        <p:xfrm>
          <a:off x="1073090" y="3148690"/>
          <a:ext cx="10045820" cy="190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143">
                  <a:extLst>
                    <a:ext uri="{9D8B030D-6E8A-4147-A177-3AD203B41FA5}">
                      <a16:colId xmlns:a16="http://schemas.microsoft.com/office/drawing/2014/main" val="208266401"/>
                    </a:ext>
                  </a:extLst>
                </a:gridCol>
                <a:gridCol w="3845582">
                  <a:extLst>
                    <a:ext uri="{9D8B030D-6E8A-4147-A177-3AD203B41FA5}">
                      <a16:colId xmlns:a16="http://schemas.microsoft.com/office/drawing/2014/main" val="3441211825"/>
                    </a:ext>
                  </a:extLst>
                </a:gridCol>
                <a:gridCol w="3010553">
                  <a:extLst>
                    <a:ext uri="{9D8B030D-6E8A-4147-A177-3AD203B41FA5}">
                      <a16:colId xmlns:a16="http://schemas.microsoft.com/office/drawing/2014/main" val="254186107"/>
                    </a:ext>
                  </a:extLst>
                </a:gridCol>
                <a:gridCol w="2055542">
                  <a:extLst>
                    <a:ext uri="{9D8B030D-6E8A-4147-A177-3AD203B41FA5}">
                      <a16:colId xmlns:a16="http://schemas.microsoft.com/office/drawing/2014/main" val="1496816846"/>
                    </a:ext>
                  </a:extLst>
                </a:gridCol>
              </a:tblGrid>
              <a:tr h="369336">
                <a:tc>
                  <a:txBody>
                    <a:bodyPr/>
                    <a:lstStyle/>
                    <a:p>
                      <a:r>
                        <a:rPr lang="en-US" sz="2800" b="0" dirty="0"/>
                        <a:t>B</a:t>
                      </a:r>
                      <a:endParaRPr lang="en-IN" sz="2800" b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800" b="0" dirty="0"/>
                        <a:t>Audit Programs/ matrices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96838"/>
                  </a:ext>
                </a:extLst>
              </a:tr>
              <a:tr h="584273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Gov- System acquisition n implementation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9495"/>
                  </a:ext>
                </a:extLst>
              </a:tr>
              <a:tr h="374465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Cloud services, O/s core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Audit matrix on Cloud services </a:t>
                      </a:r>
                      <a:endParaRPr lang="en-IN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367599"/>
                  </a:ext>
                </a:extLst>
              </a:tr>
              <a:tr h="374465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Sustainability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First draft done</a:t>
                      </a:r>
                      <a:endParaRPr lang="en-IN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735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116D00-F8F8-40E2-9300-347A26CE99E6}"/>
              </a:ext>
            </a:extLst>
          </p:cNvPr>
          <p:cNvGraphicFramePr>
            <a:graphicFrameLocks noGrp="1"/>
          </p:cNvGraphicFramePr>
          <p:nvPr/>
        </p:nvGraphicFramePr>
        <p:xfrm>
          <a:off x="1073090" y="4979323"/>
          <a:ext cx="10045819" cy="190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567">
                  <a:extLst>
                    <a:ext uri="{9D8B030D-6E8A-4147-A177-3AD203B41FA5}">
                      <a16:colId xmlns:a16="http://schemas.microsoft.com/office/drawing/2014/main" val="208266401"/>
                    </a:ext>
                  </a:extLst>
                </a:gridCol>
                <a:gridCol w="3876481">
                  <a:extLst>
                    <a:ext uri="{9D8B030D-6E8A-4147-A177-3AD203B41FA5}">
                      <a16:colId xmlns:a16="http://schemas.microsoft.com/office/drawing/2014/main" val="3441211825"/>
                    </a:ext>
                  </a:extLst>
                </a:gridCol>
                <a:gridCol w="3012613">
                  <a:extLst>
                    <a:ext uri="{9D8B030D-6E8A-4147-A177-3AD203B41FA5}">
                      <a16:colId xmlns:a16="http://schemas.microsoft.com/office/drawing/2014/main" val="254186107"/>
                    </a:ext>
                  </a:extLst>
                </a:gridCol>
                <a:gridCol w="2049158">
                  <a:extLst>
                    <a:ext uri="{9D8B030D-6E8A-4147-A177-3AD203B41FA5}">
                      <a16:colId xmlns:a16="http://schemas.microsoft.com/office/drawing/2014/main" val="1496816846"/>
                    </a:ext>
                  </a:extLst>
                </a:gridCol>
              </a:tblGrid>
              <a:tr h="536895">
                <a:tc>
                  <a:txBody>
                    <a:bodyPr/>
                    <a:lstStyle/>
                    <a:p>
                      <a:r>
                        <a:rPr lang="en-US" sz="2800" b="0" dirty="0"/>
                        <a:t>C </a:t>
                      </a:r>
                      <a:endParaRPr lang="en-IN" sz="2800" b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800" b="0" dirty="0"/>
                        <a:t>Good practices and recommendations in audits </a:t>
                      </a:r>
                      <a:endParaRPr lang="en-IN" sz="2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96838"/>
                  </a:ext>
                </a:extLst>
              </a:tr>
              <a:tr h="344100"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Gov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9495"/>
                  </a:ext>
                </a:extLst>
              </a:tr>
              <a:tr h="344100">
                <a:tc>
                  <a:txBody>
                    <a:bodyPr/>
                    <a:lstStyle/>
                    <a:p>
                      <a:r>
                        <a:rPr lang="en-US" dirty="0"/>
                        <a:t>C2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Outsourcing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Some reported findings collected </a:t>
                      </a:r>
                      <a:endParaRPr lang="en-IN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367599"/>
                  </a:ext>
                </a:extLst>
              </a:tr>
              <a:tr h="344100"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Sustainability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73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42C7-EBAD-475B-9AC8-3CF8F9B5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Content development 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BA5C-7960-44AB-8604-8A70345C2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first drafts for all Sectional tracks in three related domains covering Risks have been </a:t>
            </a:r>
            <a:r>
              <a:rPr lang="en-US" dirty="0">
                <a:solidFill>
                  <a:schemeClr val="accent6"/>
                </a:solidFill>
              </a:rPr>
              <a:t>completed</a:t>
            </a:r>
          </a:p>
          <a:p>
            <a:r>
              <a:rPr lang="en-US" dirty="0"/>
              <a:t>Comments and discussions on these drafts have taken place</a:t>
            </a:r>
          </a:p>
          <a:p>
            <a:r>
              <a:rPr lang="en-US" dirty="0"/>
              <a:t>First drafts for Section covering Audit matrices have been done and </a:t>
            </a:r>
            <a:r>
              <a:rPr lang="en-US" dirty="0">
                <a:solidFill>
                  <a:schemeClr val="accent6"/>
                </a:solidFill>
              </a:rPr>
              <a:t>circulated</a:t>
            </a:r>
            <a:r>
              <a:rPr lang="en-US" dirty="0"/>
              <a:t> for comments in two domains except IT Governance</a:t>
            </a:r>
          </a:p>
          <a:p>
            <a:r>
              <a:rPr lang="en-US" dirty="0"/>
              <a:t>First drafts covering Section on good practices, recommendations on related domains are presently </a:t>
            </a:r>
            <a:r>
              <a:rPr lang="en-US" dirty="0">
                <a:solidFill>
                  <a:schemeClr val="accent6"/>
                </a:solidFill>
              </a:rPr>
              <a:t>being drafted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 Qatar and Ecuador team members supported content references with a scanning exercise on audit reports, legislations, cloud adoption in ARABOSAI region, OLACEFS and English language reports I public domain.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SAI India team has reached out to SAI Bhutan and accessed EUROSAI ITWG websites for identification of good practices found in public audits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355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2A51E1BF-2481-4C67-AD96-2A258F9CB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2" r="180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DAB5A-CEC8-4C50-9B08-42EE2DE2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600" dirty="0">
                <a:solidFill>
                  <a:srgbClr val="FFFF00"/>
                </a:solidFill>
              </a:rPr>
              <a:t>What we set out to Do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98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58EB5-DBBD-45E1-B708-C1247E89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Guidance doc on IT Audit Management</a:t>
            </a:r>
            <a:endParaRPr lang="en-IN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C9819-854E-4025-A8DA-C7B19108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945878" cy="298049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dirty="0"/>
              <a:t>Covers </a:t>
            </a:r>
            <a:r>
              <a:rPr lang="en-US" sz="2000" b="1" dirty="0"/>
              <a:t>audit of </a:t>
            </a:r>
          </a:p>
          <a:p>
            <a:pPr lvl="1"/>
            <a:r>
              <a:rPr lang="en-US" sz="2800" dirty="0"/>
              <a:t>IT Governance </a:t>
            </a:r>
          </a:p>
          <a:p>
            <a:pPr lvl="1"/>
            <a:r>
              <a:rPr lang="en-US" sz="2800" dirty="0"/>
              <a:t>IT Outsourcing </a:t>
            </a:r>
          </a:p>
          <a:p>
            <a:pPr lvl="1"/>
            <a:r>
              <a:rPr lang="en-US" sz="2800" dirty="0"/>
              <a:t>IT Sustainability </a:t>
            </a:r>
            <a:endParaRPr lang="en-IN" sz="2800" dirty="0"/>
          </a:p>
          <a:p>
            <a:r>
              <a:rPr lang="en-US" sz="1800" dirty="0"/>
              <a:t>All WGITA/ frameworks literature on the related domains</a:t>
            </a:r>
          </a:p>
          <a:p>
            <a:pPr lvl="1"/>
            <a:r>
              <a:rPr lang="en-US" sz="1400" dirty="0"/>
              <a:t>IT Audit Handbook</a:t>
            </a:r>
          </a:p>
          <a:p>
            <a:pPr lvl="1"/>
            <a:r>
              <a:rPr lang="en-US" sz="1400" dirty="0"/>
              <a:t>GETIT</a:t>
            </a:r>
          </a:p>
          <a:p>
            <a:pPr lvl="1"/>
            <a:r>
              <a:rPr lang="en-US" sz="1400" dirty="0"/>
              <a:t>ISOs</a:t>
            </a:r>
          </a:p>
          <a:p>
            <a:pPr lvl="1"/>
            <a:r>
              <a:rPr lang="en-US" sz="1400" dirty="0"/>
              <a:t>COBIT 2019</a:t>
            </a:r>
          </a:p>
          <a:p>
            <a:endParaRPr lang="en-IN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20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FBCAA-27CF-49BD-B7AB-972723FA6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264" y="904973"/>
            <a:ext cx="1157859" cy="78444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Flag of Bangladesh | Britannica">
            <a:extLst>
              <a:ext uri="{FF2B5EF4-FFF2-40B4-BE49-F238E27FC236}">
                <a16:creationId xmlns:a16="http://schemas.microsoft.com/office/drawing/2014/main" id="{A42B44AC-1A33-4887-9B6C-8A60A91A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1167" y="567528"/>
            <a:ext cx="3041341" cy="18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020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8D6E07-B233-4A48-B210-526569F5F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564" y="3500861"/>
            <a:ext cx="2081821" cy="1337569"/>
          </a:xfrm>
          <a:prstGeom prst="rect">
            <a:avLst/>
          </a:prstGeom>
        </p:spPr>
      </p:pic>
      <p:pic>
        <p:nvPicPr>
          <p:cNvPr id="9" name="Imagen 25">
            <a:extLst>
              <a:ext uri="{FF2B5EF4-FFF2-40B4-BE49-F238E27FC236}">
                <a16:creationId xmlns:a16="http://schemas.microsoft.com/office/drawing/2014/main" id="{E432A481-A2D0-4D41-B518-DD12FEB6B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599" y="5446542"/>
            <a:ext cx="2441113" cy="1287687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305103-351C-4ADC-95E4-57FA753A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1669" y="4987725"/>
            <a:ext cx="2330282" cy="147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65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DF0F-1189-4A28-97F8-66DA679D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31" y="164509"/>
            <a:ext cx="10515600" cy="873740"/>
          </a:xfrm>
        </p:spPr>
        <p:txBody>
          <a:bodyPr>
            <a:normAutofit/>
          </a:bodyPr>
          <a:lstStyle/>
          <a:p>
            <a:endParaRPr lang="en-US" sz="4800" dirty="0">
              <a:solidFill>
                <a:schemeClr val="accent5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60E18A-0DCC-498A-BBC2-4C5B45DE3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830" y="980553"/>
            <a:ext cx="1635872" cy="1690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248957-936B-42E8-BF1B-AA034C56F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658" y="1130621"/>
            <a:ext cx="1804572" cy="1390008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4069D99-9D4B-4CF6-A340-2FC6DBB289C7}"/>
              </a:ext>
            </a:extLst>
          </p:cNvPr>
          <p:cNvSpPr/>
          <p:nvPr/>
        </p:nvSpPr>
        <p:spPr>
          <a:xfrm>
            <a:off x="5104179" y="3597110"/>
            <a:ext cx="1865705" cy="832510"/>
          </a:xfrm>
          <a:custGeom>
            <a:avLst/>
            <a:gdLst>
              <a:gd name="connsiteX0" fmla="*/ 0 w 1362101"/>
              <a:gd name="connsiteY0" fmla="*/ 0 h 832510"/>
              <a:gd name="connsiteX1" fmla="*/ 1362101 w 1362101"/>
              <a:gd name="connsiteY1" fmla="*/ 0 h 832510"/>
              <a:gd name="connsiteX2" fmla="*/ 1362101 w 1362101"/>
              <a:gd name="connsiteY2" fmla="*/ 832510 h 832510"/>
              <a:gd name="connsiteX3" fmla="*/ 0 w 1362101"/>
              <a:gd name="connsiteY3" fmla="*/ 832510 h 832510"/>
              <a:gd name="connsiteX4" fmla="*/ 0 w 1362101"/>
              <a:gd name="connsiteY4" fmla="*/ 0 h 8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101" h="832510">
                <a:moveTo>
                  <a:pt x="0" y="0"/>
                </a:moveTo>
                <a:lnTo>
                  <a:pt x="1362101" y="0"/>
                </a:lnTo>
                <a:lnTo>
                  <a:pt x="1362101" y="832510"/>
                </a:lnTo>
                <a:lnTo>
                  <a:pt x="0" y="832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93FF4CC-F49E-4E29-B210-57E10B42B190}"/>
              </a:ext>
            </a:extLst>
          </p:cNvPr>
          <p:cNvSpPr/>
          <p:nvPr/>
        </p:nvSpPr>
        <p:spPr>
          <a:xfrm>
            <a:off x="802083" y="3414096"/>
            <a:ext cx="1870859" cy="832510"/>
          </a:xfrm>
          <a:custGeom>
            <a:avLst/>
            <a:gdLst>
              <a:gd name="connsiteX0" fmla="*/ 0 w 1870859"/>
              <a:gd name="connsiteY0" fmla="*/ 0 h 832510"/>
              <a:gd name="connsiteX1" fmla="*/ 1870859 w 1870859"/>
              <a:gd name="connsiteY1" fmla="*/ 0 h 832510"/>
              <a:gd name="connsiteX2" fmla="*/ 1870859 w 1870859"/>
              <a:gd name="connsiteY2" fmla="*/ 832510 h 832510"/>
              <a:gd name="connsiteX3" fmla="*/ 0 w 1870859"/>
              <a:gd name="connsiteY3" fmla="*/ 832510 h 832510"/>
              <a:gd name="connsiteX4" fmla="*/ 0 w 1870859"/>
              <a:gd name="connsiteY4" fmla="*/ 0 h 8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859" h="832510">
                <a:moveTo>
                  <a:pt x="0" y="0"/>
                </a:moveTo>
                <a:lnTo>
                  <a:pt x="1870859" y="0"/>
                </a:lnTo>
                <a:lnTo>
                  <a:pt x="1870859" y="832510"/>
                </a:lnTo>
                <a:lnTo>
                  <a:pt x="0" y="832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Audit Guide- focusing 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Governance, Outsourcing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Sustainability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Solutions  +</a:t>
            </a:r>
          </a:p>
          <a:p>
            <a:pPr marL="0" marR="0" lvl="0" indent="0" algn="l" defTabSz="1244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practices across legal and tech contexts to aid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1244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FCB32A5-F9DC-4FBB-8C26-4E81ECC32F12}"/>
              </a:ext>
            </a:extLst>
          </p:cNvPr>
          <p:cNvSpPr/>
          <p:nvPr/>
        </p:nvSpPr>
        <p:spPr>
          <a:xfrm>
            <a:off x="2940640" y="3516439"/>
            <a:ext cx="1899450" cy="832510"/>
          </a:xfrm>
          <a:custGeom>
            <a:avLst/>
            <a:gdLst>
              <a:gd name="connsiteX0" fmla="*/ 0 w 1899450"/>
              <a:gd name="connsiteY0" fmla="*/ 0 h 832510"/>
              <a:gd name="connsiteX1" fmla="*/ 1899450 w 1899450"/>
              <a:gd name="connsiteY1" fmla="*/ 0 h 832510"/>
              <a:gd name="connsiteX2" fmla="*/ 1899450 w 1899450"/>
              <a:gd name="connsiteY2" fmla="*/ 832510 h 832510"/>
              <a:gd name="connsiteX3" fmla="*/ 0 w 1899450"/>
              <a:gd name="connsiteY3" fmla="*/ 832510 h 832510"/>
              <a:gd name="connsiteX4" fmla="*/ 0 w 1899450"/>
              <a:gd name="connsiteY4" fmla="*/ 0 h 8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9450" h="832510">
                <a:moveTo>
                  <a:pt x="0" y="0"/>
                </a:moveTo>
                <a:lnTo>
                  <a:pt x="1899450" y="0"/>
                </a:lnTo>
                <a:lnTo>
                  <a:pt x="1899450" y="832510"/>
                </a:lnTo>
                <a:lnTo>
                  <a:pt x="0" y="832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9CC4E2E-8E0A-44EF-9F82-B3173305A31D}"/>
              </a:ext>
            </a:extLst>
          </p:cNvPr>
          <p:cNvSpPr/>
          <p:nvPr/>
        </p:nvSpPr>
        <p:spPr>
          <a:xfrm>
            <a:off x="7718296" y="3624544"/>
            <a:ext cx="1362101" cy="832510"/>
          </a:xfrm>
          <a:custGeom>
            <a:avLst/>
            <a:gdLst>
              <a:gd name="connsiteX0" fmla="*/ 0 w 1362101"/>
              <a:gd name="connsiteY0" fmla="*/ 0 h 832510"/>
              <a:gd name="connsiteX1" fmla="*/ 1362101 w 1362101"/>
              <a:gd name="connsiteY1" fmla="*/ 0 h 832510"/>
              <a:gd name="connsiteX2" fmla="*/ 1362101 w 1362101"/>
              <a:gd name="connsiteY2" fmla="*/ 832510 h 832510"/>
              <a:gd name="connsiteX3" fmla="*/ 0 w 1362101"/>
              <a:gd name="connsiteY3" fmla="*/ 832510 h 832510"/>
              <a:gd name="connsiteX4" fmla="*/ 0 w 1362101"/>
              <a:gd name="connsiteY4" fmla="*/ 0 h 8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101" h="832510">
                <a:moveTo>
                  <a:pt x="0" y="0"/>
                </a:moveTo>
                <a:lnTo>
                  <a:pt x="1362101" y="0"/>
                </a:lnTo>
                <a:lnTo>
                  <a:pt x="1362101" y="832510"/>
                </a:lnTo>
                <a:lnTo>
                  <a:pt x="0" y="832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83328-B902-4EB5-BE7D-ECA2ECA8E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" y="1328724"/>
            <a:ext cx="1747947" cy="11962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3D81AA0-B4DB-48B7-954D-25E2389F09D0}"/>
              </a:ext>
            </a:extLst>
          </p:cNvPr>
          <p:cNvSpPr txBox="1"/>
          <p:nvPr/>
        </p:nvSpPr>
        <p:spPr>
          <a:xfrm>
            <a:off x="656949" y="2631467"/>
            <a:ext cx="187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Aim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9713A-FFE9-4D9B-88B9-53D61E3DCB67}"/>
              </a:ext>
            </a:extLst>
          </p:cNvPr>
          <p:cNvSpPr txBox="1"/>
          <p:nvPr/>
        </p:nvSpPr>
        <p:spPr>
          <a:xfrm>
            <a:off x="6096000" y="2650268"/>
            <a:ext cx="210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Stages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954DE1-ECF7-4A2E-B199-86705851080C}"/>
              </a:ext>
            </a:extLst>
          </p:cNvPr>
          <p:cNvSpPr txBox="1"/>
          <p:nvPr/>
        </p:nvSpPr>
        <p:spPr>
          <a:xfrm>
            <a:off x="3734863" y="2610515"/>
            <a:ext cx="21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A455CF-00C6-4FCF-9930-BA62165603DA}"/>
              </a:ext>
            </a:extLst>
          </p:cNvPr>
          <p:cNvSpPr txBox="1"/>
          <p:nvPr/>
        </p:nvSpPr>
        <p:spPr>
          <a:xfrm>
            <a:off x="3085659" y="3154809"/>
            <a:ext cx="27033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--Scan audit reports and identify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audit matrices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 Identify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audit issues specific to Sustainability of IT Solutions </a:t>
            </a: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--Identify and document 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</a:rPr>
              <a:t>good practices </a:t>
            </a:r>
            <a:r>
              <a:rPr lang="en-US" sz="2000" dirty="0">
                <a:solidFill>
                  <a:prstClr val="black"/>
                </a:solidFill>
              </a:rPr>
              <a:t>as per frameworks and standards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1F383D-48DA-4CB5-A986-5380FA2F7866}"/>
              </a:ext>
            </a:extLst>
          </p:cNvPr>
          <p:cNvSpPr txBox="1"/>
          <p:nvPr/>
        </p:nvSpPr>
        <p:spPr>
          <a:xfrm>
            <a:off x="6132179" y="3111933"/>
            <a:ext cx="2948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1- PID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2 – Exposure Draft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3- Feedback from WGITA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4- Preparation of Final Draft by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AB5F-9073-45ED-947D-8EA11CDD6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142" y="826612"/>
            <a:ext cx="1804571" cy="167723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937CDB8-EEC0-4268-99B9-4BAA1A5AF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245" y="3428999"/>
            <a:ext cx="2582057" cy="325557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Map domain elements across standards n frameworks</a:t>
            </a:r>
          </a:p>
          <a:p>
            <a:r>
              <a:rPr lang="en-US" sz="2200" dirty="0"/>
              <a:t>Study Reports to identify commonly commented upon areas/ risks</a:t>
            </a:r>
          </a:p>
          <a:p>
            <a:r>
              <a:rPr lang="en-US" sz="2200" dirty="0"/>
              <a:t>Good practice case studies</a:t>
            </a:r>
          </a:p>
          <a:p>
            <a:r>
              <a:rPr lang="en-US" sz="2200" dirty="0"/>
              <a:t>Audit Programs </a:t>
            </a:r>
          </a:p>
          <a:p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C9C998-2E23-4BA6-BBE8-ADE3A5C12C6F}"/>
              </a:ext>
            </a:extLst>
          </p:cNvPr>
          <p:cNvSpPr txBox="1"/>
          <p:nvPr/>
        </p:nvSpPr>
        <p:spPr>
          <a:xfrm>
            <a:off x="9357156" y="2711362"/>
            <a:ext cx="210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Tasks</a:t>
            </a:r>
          </a:p>
        </p:txBody>
      </p:sp>
    </p:spTree>
    <p:extLst>
      <p:ext uri="{BB962C8B-B14F-4D97-AF65-F5344CB8AC3E}">
        <p14:creationId xmlns:p14="http://schemas.microsoft.com/office/powerpoint/2010/main" val="291322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5" grpId="0"/>
      <p:bldP spid="26" grpId="0"/>
      <p:bldP spid="31" grpId="0"/>
      <p:bldP spid="14" grpId="0" uiExpand="1" build="p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99913-FAC3-480E-8B4E-4CCDF6E18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745" b="20074"/>
          <a:stretch/>
        </p:blipFill>
        <p:spPr>
          <a:xfrm>
            <a:off x="-1" y="-30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9DB16-ECFF-4E67-BD57-B7FAFD40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320859"/>
            <a:ext cx="4666470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Structure of the Guidance document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3430F-D87A-4E04-ADAD-02AA347D0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248" r="4094" b="1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5321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9324-D014-4533-9A49-B4FAFC33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Guidance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0529-53F6-4F45-93C9-911E1FE8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02979"/>
            <a:ext cx="11112060" cy="5244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 Sections –A, B , C</a:t>
            </a:r>
          </a:p>
          <a:p>
            <a:pPr lvl="1"/>
            <a:r>
              <a:rPr lang="en-US" dirty="0"/>
              <a:t>Risks</a:t>
            </a:r>
          </a:p>
          <a:p>
            <a:pPr lvl="1"/>
            <a:r>
              <a:rPr lang="en-US" dirty="0"/>
              <a:t>Matrices</a:t>
            </a:r>
          </a:p>
          <a:p>
            <a:pPr lvl="1"/>
            <a:r>
              <a:rPr lang="en-US" dirty="0"/>
              <a:t>Best Practices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A1- risk areas to address while Auditing IT Governance </a:t>
            </a:r>
          </a:p>
          <a:p>
            <a:pPr lvl="2"/>
            <a:r>
              <a:rPr lang="en-US" dirty="0"/>
              <a:t>Align , Plan and </a:t>
            </a:r>
            <a:r>
              <a:rPr lang="en-US" dirty="0" err="1"/>
              <a:t>Organise</a:t>
            </a:r>
            <a:endParaRPr lang="en-US" dirty="0"/>
          </a:p>
          <a:p>
            <a:pPr lvl="2"/>
            <a:r>
              <a:rPr lang="en-US" dirty="0"/>
              <a:t>Build Acquire and Implement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A2 – Risks embedded in IT Outsourcing</a:t>
            </a:r>
          </a:p>
          <a:p>
            <a:pPr lvl="2"/>
            <a:r>
              <a:rPr lang="en-US" dirty="0"/>
              <a:t>When an entity engages in Cloud Services </a:t>
            </a:r>
          </a:p>
          <a:p>
            <a:pPr lvl="2"/>
            <a:r>
              <a:rPr lang="en-US" dirty="0"/>
              <a:t>When an entity contracts vendors to run core Business functions running on an IT platform</a:t>
            </a:r>
          </a:p>
          <a:p>
            <a:pPr marL="914411" lvl="2" indent="0">
              <a:buNone/>
            </a:pPr>
            <a:endParaRPr lang="en-US" dirty="0"/>
          </a:p>
          <a:p>
            <a:pPr lvl="1"/>
            <a:r>
              <a:rPr lang="en-US" dirty="0"/>
              <a:t>A3 – Risks re: sustainability of IT Solutions that an Auditor needs to consider</a:t>
            </a:r>
          </a:p>
          <a:p>
            <a:pPr lvl="2"/>
            <a:r>
              <a:rPr lang="en-US" dirty="0"/>
              <a:t>While Planning an IT acquisition</a:t>
            </a:r>
          </a:p>
          <a:p>
            <a:pPr lvl="2"/>
            <a:r>
              <a:rPr lang="en-US" dirty="0"/>
              <a:t>When new technology adoption picks up in the entity’s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5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9324-D014-4533-9A49-B4FAFC33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Guidance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0529-53F6-4F45-93C9-911E1FE8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7876"/>
            <a:ext cx="10912364" cy="5213131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B 1, 2, 3- Matrices/ programs for</a:t>
            </a:r>
          </a:p>
          <a:p>
            <a:pPr lvl="2"/>
            <a:r>
              <a:rPr lang="en-US" sz="2400" dirty="0"/>
              <a:t> Auditing IT Governance – System acquisition and Implementation</a:t>
            </a:r>
          </a:p>
          <a:p>
            <a:pPr lvl="2"/>
            <a:r>
              <a:rPr lang="en-US" sz="2400" dirty="0"/>
              <a:t> Auditing IT Outsourcing – Cloud services, core functions</a:t>
            </a:r>
          </a:p>
          <a:p>
            <a:pPr lvl="2"/>
            <a:r>
              <a:rPr lang="en-US" sz="2400" dirty="0"/>
              <a:t>Sustainability issues for IT systems </a:t>
            </a:r>
          </a:p>
          <a:p>
            <a:pPr lvl="2"/>
            <a:endParaRPr lang="en-US" sz="2400" dirty="0"/>
          </a:p>
          <a:p>
            <a:pPr lvl="1"/>
            <a:r>
              <a:rPr lang="en-US" sz="2800" dirty="0"/>
              <a:t>C1, 2, 3- Best practices noted and recommendations made in public audit engagements</a:t>
            </a:r>
          </a:p>
          <a:p>
            <a:pPr lvl="2"/>
            <a:r>
              <a:rPr lang="en-US" sz="2400" dirty="0"/>
              <a:t>IT Governance</a:t>
            </a:r>
          </a:p>
          <a:p>
            <a:pPr lvl="2"/>
            <a:r>
              <a:rPr lang="en-US" sz="2400" dirty="0"/>
              <a:t>IT Outsourcing – Cloud services and Core Functions</a:t>
            </a:r>
          </a:p>
          <a:p>
            <a:pPr lvl="2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Sustainability of IT Solutions</a:t>
            </a:r>
          </a:p>
          <a:p>
            <a:pPr lvl="3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Call for inputs along with circulation of exposure draft</a:t>
            </a:r>
          </a:p>
          <a:p>
            <a:pPr lvl="2"/>
            <a:endParaRPr lang="en-US" sz="2400" dirty="0"/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B3FBCD2-40F0-4DCE-8D0B-D096DEB77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55D81A-6DEF-4F8F-96E8-FBE6F91C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456" y="449828"/>
            <a:ext cx="5081925" cy="41315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dirty="0">
                <a:solidFill>
                  <a:schemeClr val="bg1"/>
                </a:solidFill>
              </a:rPr>
              <a:t>Project work update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88" y="0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C9AB2-A2B7-4C27-8278-1519F134CA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464"/>
          <a:stretch/>
        </p:blipFill>
        <p:spPr>
          <a:xfrm>
            <a:off x="4749013" y="749679"/>
            <a:ext cx="7468046" cy="5908266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08044" y="3599054"/>
            <a:ext cx="569514" cy="569514"/>
          </a:xfrm>
          <a:prstGeom prst="ellipse">
            <a:avLst/>
          </a:prstGeom>
          <a:noFill/>
          <a:ln w="127000">
            <a:solidFill>
              <a:schemeClr val="accent4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2283" y="2581168"/>
            <a:ext cx="919717" cy="1202252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6979436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88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0AEA4-B102-4680-87B2-6EF1F7959C5B}"/>
              </a:ext>
            </a:extLst>
          </p:cNvPr>
          <p:cNvSpPr txBox="1"/>
          <p:nvPr/>
        </p:nvSpPr>
        <p:spPr>
          <a:xfrm>
            <a:off x="1009726" y="5673229"/>
            <a:ext cx="439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Guidance Doc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A4D82-172B-451B-9631-B822D81E4A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1651" y="1488584"/>
            <a:ext cx="5032642" cy="466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4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C089-1AE2-499F-9EAB-48F8B38D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312" y="365125"/>
            <a:ext cx="9977487" cy="520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Collaboration on the INTOSAI Community Portal</a:t>
            </a: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110A4-B4A4-4569-897C-05E94548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1" y="968337"/>
            <a:ext cx="10424888" cy="57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63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558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Nova</vt:lpstr>
      <vt:lpstr>Arial Nova Light</vt:lpstr>
      <vt:lpstr>Calibri</vt:lpstr>
      <vt:lpstr>Calibri Light</vt:lpstr>
      <vt:lpstr>Wingdings 2</vt:lpstr>
      <vt:lpstr>SlateVTI</vt:lpstr>
      <vt:lpstr>Office Theme</vt:lpstr>
      <vt:lpstr>WGITA Project 2 update</vt:lpstr>
      <vt:lpstr>What we set out to Do</vt:lpstr>
      <vt:lpstr>Guidance doc on IT Audit Management</vt:lpstr>
      <vt:lpstr>PowerPoint Presentation</vt:lpstr>
      <vt:lpstr>Structure of the Guidance document</vt:lpstr>
      <vt:lpstr> Guidance Template</vt:lpstr>
      <vt:lpstr> Guidance Template</vt:lpstr>
      <vt:lpstr>Project work update </vt:lpstr>
      <vt:lpstr>Collaboration on the INTOSAI Community Portal</vt:lpstr>
      <vt:lpstr>Guidance Doc on IT Management</vt:lpstr>
      <vt:lpstr>Content development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WGITA Project 2 update</dc:title>
  <dc:creator>ANINDYA DASGUPTA</dc:creator>
  <cp:lastModifiedBy>ANINDYA DASGUPTA</cp:lastModifiedBy>
  <cp:revision>4</cp:revision>
  <dcterms:created xsi:type="dcterms:W3CDTF">2021-08-26T09:12:16Z</dcterms:created>
  <dcterms:modified xsi:type="dcterms:W3CDTF">2021-08-31T10:29:14Z</dcterms:modified>
</cp:coreProperties>
</file>