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86" r:id="rId4"/>
    <p:sldId id="294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8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0747" autoAdjust="0"/>
  </p:normalViewPr>
  <p:slideViewPr>
    <p:cSldViewPr snapToGrid="0">
      <p:cViewPr varScale="1">
        <p:scale>
          <a:sx n="67" d="100"/>
          <a:sy n="67" d="100"/>
        </p:scale>
        <p:origin x="85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9D2563-636C-4188-BD59-CD5E28A28FE6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C5679-503B-49B1-B7EC-E42DB2B99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448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6F7A1-31D4-42DA-8541-C29AF7E778B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A5FED-0178-47DB-A56A-597206258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96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A5FED-0178-47DB-A56A-5972062582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40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807046" y="-8467"/>
              <a:ext cx="2381780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28</a:t>
            </a:r>
            <a:r>
              <a:rPr lang="en-US" baseline="30000" dirty="0" smtClean="0"/>
              <a:t>TH</a:t>
            </a:r>
            <a:r>
              <a:rPr lang="en-US" dirty="0" smtClean="0"/>
              <a:t> INTOSAI WGITA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5199" y="42204"/>
            <a:ext cx="2638425" cy="676275"/>
          </a:xfrm>
          <a:prstGeom prst="rect">
            <a:avLst/>
          </a:prstGeom>
          <a:effectLst>
            <a:glow>
              <a:schemeClr val="tx2">
                <a:lumMod val="40000"/>
                <a:lumOff val="60000"/>
                <a:alpha val="66000"/>
              </a:schemeClr>
            </a:glow>
            <a:reflection endPos="0" dir="5400000" sy="-100000" algn="bl" rotWithShape="0"/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3118333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65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3633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51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04967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59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64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290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987665"/>
            <a:ext cx="8596668" cy="13208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>
                    <a:lumMod val="85000"/>
                    <a:lumOff val="15000"/>
                  </a:schemeClr>
                </a:solidFill>
                <a:latin typeface="Calibri (Headings)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384683"/>
            <a:ext cx="8596668" cy="4161504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q"/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Calibri (Body)"/>
              </a:defRPr>
            </a:lvl1pPr>
            <a:lvl2pPr marL="742950" indent="-285750">
              <a:buFont typeface="Wingdings" panose="05000000000000000000" pitchFamily="2" charset="2"/>
              <a:buChar char="q"/>
              <a:defRPr sz="2600">
                <a:solidFill>
                  <a:schemeClr val="tx1">
                    <a:lumMod val="85000"/>
                    <a:lumOff val="15000"/>
                  </a:schemeClr>
                </a:solidFill>
                <a:latin typeface="Calibri (Body)"/>
              </a:defRPr>
            </a:lvl2pPr>
            <a:lvl3pPr marL="1143000" indent="-228600">
              <a:buFont typeface="Wingdings" panose="05000000000000000000" pitchFamily="2" charset="2"/>
              <a:buChar char="q"/>
              <a:defRPr sz="2600">
                <a:solidFill>
                  <a:schemeClr val="tx1">
                    <a:lumMod val="85000"/>
                    <a:lumOff val="15000"/>
                  </a:schemeClr>
                </a:solidFill>
                <a:latin typeface="Calibri (Body)"/>
              </a:defRPr>
            </a:lvl3pPr>
            <a:lvl4pPr marL="1600200" indent="-228600">
              <a:buFont typeface="Wingdings" panose="05000000000000000000" pitchFamily="2" charset="2"/>
              <a:buChar char="q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Calibri (Body)"/>
              </a:defRPr>
            </a:lvl4pPr>
            <a:lvl5pPr marL="2057400" indent="-228600">
              <a:buFont typeface="Wingdings" panose="05000000000000000000" pitchFamily="2" charset="2"/>
              <a:buChar char="q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Calibri (Body)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28</a:t>
            </a:r>
            <a:r>
              <a:rPr lang="en-US" baseline="30000" dirty="0" smtClean="0"/>
              <a:t>TH</a:t>
            </a:r>
            <a:r>
              <a:rPr lang="en-US" dirty="0" smtClean="0"/>
              <a:t> INTOSAI WGITA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b="1" i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anose="02020502060506020403" pitchFamily="18" charset="0"/>
                <a:cs typeface="Calibri" panose="020F0502020204030204" pitchFamily="34" charset="0"/>
              </a:defRPr>
            </a:lvl1pPr>
          </a:lstStyle>
          <a:p>
            <a:fld id="{B37A974C-BEC5-4901-8993-1FF6819B4BC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5199" y="42204"/>
            <a:ext cx="2638425" cy="676275"/>
          </a:xfrm>
          <a:prstGeom prst="rect">
            <a:avLst/>
          </a:prstGeom>
          <a:effectLst>
            <a:glow>
              <a:schemeClr val="tx2">
                <a:lumMod val="40000"/>
                <a:lumOff val="60000"/>
                <a:alpha val="66000"/>
              </a:schemeClr>
            </a:glow>
            <a:reflection endPos="0" dir="5400000" sy="-100000" algn="bl" rotWithShape="0"/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613166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4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204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7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9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09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11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28</a:t>
            </a:r>
            <a:r>
              <a:rPr lang="en-US" baseline="30000" dirty="0" smtClean="0"/>
              <a:t>TH</a:t>
            </a:r>
            <a:r>
              <a:rPr lang="en-US" dirty="0" smtClean="0"/>
              <a:t> INTOSAI WGITA Meeting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b="0" i="0">
                <a:solidFill>
                  <a:schemeClr val="tx1"/>
                </a:solidFill>
                <a:latin typeface="Adobe Garamond Pro"/>
              </a:defRPr>
            </a:lvl1pPr>
          </a:lstStyle>
          <a:p>
            <a:fld id="{B37A974C-BEC5-4901-8993-1FF6819B4B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69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807046" y="-8467"/>
              <a:ext cx="2381780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3C41D-6F6B-4BDB-86CC-AFB60B1CE5B0}" type="datetimeFigureOut">
              <a:rPr lang="en-US" smtClean="0"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28</a:t>
            </a:r>
            <a:r>
              <a:rPr lang="en-US" baseline="30000" dirty="0" smtClean="0"/>
              <a:t>TH</a:t>
            </a:r>
            <a:r>
              <a:rPr lang="en-US" dirty="0" smtClean="0"/>
              <a:t> INTOSAI WGITA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37A974C-BEC5-4901-8993-1FF6819B4BC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265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Calibri (Headings)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800" kern="1200">
          <a:solidFill>
            <a:schemeClr val="tx1"/>
          </a:solidFill>
          <a:latin typeface="Calibri (Body)"/>
          <a:ea typeface="+mn-ea"/>
          <a:cs typeface="Calibri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600" kern="1200">
          <a:solidFill>
            <a:schemeClr val="tx1"/>
          </a:solidFill>
          <a:latin typeface="Calibri (Body)"/>
          <a:ea typeface="+mn-ea"/>
          <a:cs typeface="Calibri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600" kern="1200">
          <a:solidFill>
            <a:schemeClr val="tx1"/>
          </a:solidFill>
          <a:latin typeface="Calibri (Body)"/>
          <a:ea typeface="+mn-ea"/>
          <a:cs typeface="Calibri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/>
          </a:solidFill>
          <a:latin typeface="Calibri (Body)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/>
          </a:solidFill>
          <a:latin typeface="Calibri (Body)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6" y="841830"/>
            <a:ext cx="8049057" cy="3921296"/>
          </a:xfrm>
        </p:spPr>
        <p:txBody>
          <a:bodyPr/>
          <a:lstStyle/>
          <a:p>
            <a:pPr algn="ctr">
              <a:spcBef>
                <a:spcPts val="50"/>
              </a:spcBef>
              <a:spcAft>
                <a:spcPts val="50"/>
              </a:spcAft>
            </a:pP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WGITA </a:t>
            </a:r>
            <a:r>
              <a:rPr lang="en-US" sz="4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Workplan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2020-2022 Project 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# 3 Progress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(Headings)"/>
              </a:rPr>
              <a:t/>
            </a:r>
            <a:b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(Headings)"/>
              </a:rPr>
            </a:b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(Headings)"/>
              </a:rPr>
              <a:t>– </a:t>
            </a:r>
            <a:b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(Headings)"/>
              </a:rPr>
            </a:br>
            <a:r>
              <a:rPr lang="en-US" sz="4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“Guidance on Performance Evaluation of Information Systems” </a:t>
            </a:r>
            <a:endParaRPr lang="en-US" sz="40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5074181"/>
            <a:ext cx="7766936" cy="1096899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2800" dirty="0" smtClean="0">
                <a:latin typeface="Calibri (Body)"/>
              </a:rPr>
              <a:t>Presentation </a:t>
            </a:r>
            <a:r>
              <a:rPr lang="en-US" sz="2800" dirty="0">
                <a:latin typeface="Calibri (Body)"/>
              </a:rPr>
              <a:t>by</a:t>
            </a:r>
          </a:p>
          <a:p>
            <a:pPr algn="ctr"/>
            <a:r>
              <a:rPr lang="en-US" sz="2800" dirty="0" smtClean="0">
                <a:latin typeface="Calibri (Body)"/>
              </a:rPr>
              <a:t>Muhammad Ali </a:t>
            </a:r>
            <a:r>
              <a:rPr lang="en-US" sz="2800" dirty="0" smtClean="0">
                <a:latin typeface="Calibri (Body)"/>
              </a:rPr>
              <a:t>Farooq </a:t>
            </a:r>
            <a:r>
              <a:rPr lang="en-US" sz="2800" dirty="0" err="1" smtClean="0">
                <a:latin typeface="Calibri (Body)"/>
              </a:rPr>
              <a:t>Gheba</a:t>
            </a:r>
            <a:r>
              <a:rPr lang="en-US" sz="2800" dirty="0" smtClean="0">
                <a:latin typeface="Calibri (Body)"/>
              </a:rPr>
              <a:t> – </a:t>
            </a:r>
            <a:r>
              <a:rPr lang="en-US" sz="2800" dirty="0" smtClean="0">
                <a:latin typeface="Calibri (Body)"/>
              </a:rPr>
              <a:t>(</a:t>
            </a:r>
            <a:r>
              <a:rPr lang="en-US" dirty="0" smtClean="0"/>
              <a:t>Director Audit) </a:t>
            </a:r>
            <a:r>
              <a:rPr lang="en-US" sz="2800" dirty="0" smtClean="0">
                <a:latin typeface="Calibri (Body)"/>
              </a:rPr>
              <a:t>SAI </a:t>
            </a:r>
            <a:r>
              <a:rPr lang="en-US" sz="2800" dirty="0" smtClean="0">
                <a:latin typeface="Calibri (Body)"/>
              </a:rPr>
              <a:t>Pakistan</a:t>
            </a:r>
          </a:p>
          <a:p>
            <a:pPr algn="ctr"/>
            <a:r>
              <a:rPr lang="en-US" dirty="0" smtClean="0"/>
              <a:t>01-September 2021</a:t>
            </a:r>
            <a:endParaRPr lang="en-US" sz="2800" dirty="0">
              <a:latin typeface="Calibri (Body)"/>
            </a:endParaRPr>
          </a:p>
          <a:p>
            <a:pPr algn="ctr"/>
            <a:endParaRPr lang="en-US" sz="2800" dirty="0"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424668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 before WGITA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Challenges faced in project work:</a:t>
            </a:r>
          </a:p>
          <a:p>
            <a:r>
              <a:rPr lang="en-US" dirty="0" smtClean="0"/>
              <a:t>Covid-19 Pandemic </a:t>
            </a:r>
            <a:r>
              <a:rPr lang="en-US" dirty="0" smtClean="0"/>
              <a:t>effected </a:t>
            </a:r>
            <a:r>
              <a:rPr lang="en-US" dirty="0" smtClean="0"/>
              <a:t>project progress</a:t>
            </a:r>
          </a:p>
          <a:p>
            <a:r>
              <a:rPr lang="en-US" dirty="0" smtClean="0"/>
              <a:t>Project team could not physically meet and decide on important work items</a:t>
            </a:r>
          </a:p>
          <a:p>
            <a:r>
              <a:rPr lang="en-US" dirty="0" smtClean="0"/>
              <a:t>It was envisaged to have a physical project workshop to finalize the draft and accelerate progress – was not possible due to pandemic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77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….Contd.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Proposals:</a:t>
            </a:r>
          </a:p>
          <a:p>
            <a:r>
              <a:rPr lang="en-US" dirty="0" smtClean="0"/>
              <a:t>A physical meeting of the project teams observing Corona SOPs is planned in the next </a:t>
            </a:r>
            <a:r>
              <a:rPr lang="en-US" b="1" dirty="0" smtClean="0"/>
              <a:t>06 months</a:t>
            </a:r>
            <a:r>
              <a:rPr lang="en-US" dirty="0" smtClean="0"/>
              <a:t> and facilitated under WGITA Chair.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timelines</a:t>
            </a:r>
            <a:r>
              <a:rPr lang="en-US" dirty="0" smtClean="0"/>
              <a:t> of Project </a:t>
            </a:r>
            <a:r>
              <a:rPr lang="en-US" dirty="0" err="1" smtClean="0"/>
              <a:t>Workplan</a:t>
            </a:r>
            <a:r>
              <a:rPr lang="en-US" dirty="0" smtClean="0"/>
              <a:t> 2020-2022 are </a:t>
            </a:r>
            <a:r>
              <a:rPr lang="en-US" b="1" dirty="0" smtClean="0"/>
              <a:t>extended by 01 year</a:t>
            </a:r>
            <a:r>
              <a:rPr lang="en-US" dirty="0" smtClean="0"/>
              <a:t> to cope for the Covid-19 impact on project activities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61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Thank You!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59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343458"/>
            <a:ext cx="8596668" cy="388077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Project </a:t>
            </a:r>
            <a:r>
              <a:rPr lang="en-US" dirty="0" smtClean="0"/>
              <a:t>theme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Project Team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Activities undertaken so far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Future planned activities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Proposals before WGITA assembly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393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 guidance based document to facilitate SAIs’ in carrying out performance evaluation of Information </a:t>
            </a:r>
            <a:r>
              <a:rPr lang="en-GB" dirty="0" smtClean="0"/>
              <a:t>Systems </a:t>
            </a:r>
            <a:endParaRPr lang="en-GB" dirty="0" smtClean="0"/>
          </a:p>
          <a:p>
            <a:r>
              <a:rPr lang="en-GB" dirty="0" smtClean="0"/>
              <a:t>It </a:t>
            </a:r>
            <a:r>
              <a:rPr lang="en-GB" dirty="0" smtClean="0"/>
              <a:t>would propose </a:t>
            </a:r>
            <a:r>
              <a:rPr lang="en-GB" dirty="0"/>
              <a:t>best practices and steps that could be </a:t>
            </a:r>
            <a:r>
              <a:rPr lang="en-GB" dirty="0" smtClean="0"/>
              <a:t>used</a:t>
            </a:r>
            <a:r>
              <a:rPr lang="en-GB" dirty="0" smtClean="0"/>
              <a:t> </a:t>
            </a:r>
            <a:r>
              <a:rPr lang="en-GB" dirty="0"/>
              <a:t>to objectively and comprehensively evaluate the performance of Information </a:t>
            </a:r>
            <a:r>
              <a:rPr lang="en-GB" dirty="0" smtClean="0"/>
              <a:t>Systems </a:t>
            </a:r>
            <a:endParaRPr lang="en-GB" dirty="0" smtClean="0"/>
          </a:p>
          <a:p>
            <a:r>
              <a:rPr lang="en-GB" dirty="0" smtClean="0"/>
              <a:t>It </a:t>
            </a:r>
            <a:r>
              <a:rPr lang="en-GB" dirty="0"/>
              <a:t>would be a live document subject to future </a:t>
            </a:r>
            <a:r>
              <a:rPr lang="en-GB" dirty="0" smtClean="0"/>
              <a:t>revisions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document would also act as baseline guidance to be referred to or enhanced as a future GUID on need </a:t>
            </a:r>
            <a:r>
              <a:rPr lang="en-GB" dirty="0" smtClean="0"/>
              <a:t>basis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04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Team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4603773"/>
              </p:ext>
            </p:extLst>
          </p:nvPr>
        </p:nvGraphicFramePr>
        <p:xfrm>
          <a:off x="1514477" y="1994142"/>
          <a:ext cx="5943600" cy="40233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736501"/>
                <a:gridCol w="52070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 (Headings)"/>
                        </a:rPr>
                        <a:t>Sr. No</a:t>
                      </a:r>
                      <a:endParaRPr lang="en-US" sz="2400" dirty="0">
                        <a:latin typeface="Calibri (Headings)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 (Headings)"/>
                        </a:rPr>
                        <a:t>SAI Name</a:t>
                      </a:r>
                      <a:endParaRPr lang="en-US" sz="2400" dirty="0">
                        <a:latin typeface="Calibri (Headings)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 (Headings)"/>
                        </a:rPr>
                        <a:t>1</a:t>
                      </a:r>
                      <a:endParaRPr lang="en-US" sz="2400" dirty="0">
                        <a:latin typeface="Calibri (Headings)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 (Headings)"/>
                        </a:rPr>
                        <a:t>AFROSAI-e</a:t>
                      </a:r>
                      <a:endParaRPr lang="en-US" sz="2400" dirty="0">
                        <a:latin typeface="Calibri (Headings)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 (Headings)"/>
                        </a:rPr>
                        <a:t>2</a:t>
                      </a:r>
                      <a:endParaRPr lang="en-US" sz="2400" dirty="0">
                        <a:latin typeface="Calibri (Headings)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 (Headings)"/>
                        </a:rPr>
                        <a:t>India</a:t>
                      </a:r>
                      <a:endParaRPr lang="en-US" sz="2400" dirty="0">
                        <a:latin typeface="Calibri (Headings)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 (Headings)"/>
                        </a:rPr>
                        <a:t>3</a:t>
                      </a:r>
                      <a:endParaRPr lang="en-US" sz="2400" dirty="0">
                        <a:latin typeface="Calibri (Headings)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>
                          <a:effectLst/>
                          <a:latin typeface="Calibri (Headings)"/>
                        </a:rPr>
                        <a:t>Pakistan (Team</a:t>
                      </a:r>
                      <a:r>
                        <a:rPr lang="en-US" sz="2400" kern="1200" baseline="0" dirty="0" smtClean="0">
                          <a:effectLst/>
                          <a:latin typeface="Calibri (Headings)"/>
                        </a:rPr>
                        <a:t> Lead</a:t>
                      </a:r>
                      <a:r>
                        <a:rPr lang="en-US" sz="2400" kern="1200" dirty="0" smtClean="0">
                          <a:effectLst/>
                          <a:latin typeface="Calibri (Headings)"/>
                        </a:rPr>
                        <a:t>)</a:t>
                      </a:r>
                      <a:endParaRPr lang="en-US" sz="2400" i="1" dirty="0">
                        <a:latin typeface="Calibri (Headings)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 (Headings)"/>
                        </a:rPr>
                        <a:t>4</a:t>
                      </a:r>
                      <a:endParaRPr lang="en-US" sz="2400" dirty="0">
                        <a:latin typeface="Calibri (Headings)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effectLst/>
                          <a:latin typeface="Calibri (Headings)"/>
                        </a:rPr>
                        <a:t>Philippines</a:t>
                      </a:r>
                      <a:endParaRPr lang="en-US" sz="2400" dirty="0" smtClean="0">
                        <a:latin typeface="Calibri (Headings)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 (Headings)"/>
                        </a:rPr>
                        <a:t>5</a:t>
                      </a:r>
                      <a:endParaRPr lang="en-US" sz="2400" dirty="0">
                        <a:latin typeface="Calibri (Headings)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 (Headings)"/>
                        </a:rPr>
                        <a:t>Poland</a:t>
                      </a:r>
                      <a:endParaRPr lang="en-US" sz="2400" dirty="0">
                        <a:latin typeface="Calibri (Headings)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 (Headings)"/>
                        </a:rPr>
                        <a:t>6</a:t>
                      </a:r>
                      <a:endParaRPr lang="en-US" sz="2400" dirty="0">
                        <a:latin typeface="Calibri (Headings)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 (Headings)"/>
                        </a:rPr>
                        <a:t>Russia</a:t>
                      </a:r>
                      <a:endParaRPr lang="en-US" sz="2400" dirty="0">
                        <a:latin typeface="Calibri (Headings)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USA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74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Undertaken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Initiation Document on old and revised format got prepared and approved from WGITA Chair</a:t>
            </a:r>
          </a:p>
          <a:p>
            <a:r>
              <a:rPr lang="en-US" dirty="0" smtClean="0"/>
              <a:t>Project Plan document prepared and got approved from WGITA chair</a:t>
            </a:r>
          </a:p>
          <a:p>
            <a:r>
              <a:rPr lang="en-US" dirty="0" smtClean="0"/>
              <a:t>A holistic survey questionnaire prepared and got circulated amongst WGITA and EUROSAI ITWG members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73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56045"/>
            <a:ext cx="9552516" cy="445044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Survey comprised of 25 Qs divided into 06 sections, these were: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dirty="0" smtClean="0"/>
              <a:t>SAI Policies &amp; Procedures pertaining to IS Performance Evaluations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dirty="0" smtClean="0"/>
              <a:t>Planning for the IS Performance Evaluation Exe.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dirty="0" smtClean="0"/>
              <a:t>Execution of the IS Performance Evaluation Exe.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dirty="0" smtClean="0"/>
              <a:t>IS Performance Evaluation Reporting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dirty="0" smtClean="0"/>
              <a:t>Issues &amp; Challenges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dirty="0" smtClean="0"/>
              <a:t>Miscellaneous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54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01852"/>
            <a:ext cx="8596668" cy="1320800"/>
          </a:xfrm>
        </p:spPr>
        <p:txBody>
          <a:bodyPr/>
          <a:lstStyle/>
          <a:p>
            <a:r>
              <a:rPr lang="en-US" dirty="0" smtClean="0"/>
              <a:t>….Contd.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09505"/>
            <a:ext cx="9795404" cy="5001955"/>
          </a:xfrm>
        </p:spPr>
        <p:txBody>
          <a:bodyPr/>
          <a:lstStyle/>
          <a:p>
            <a:r>
              <a:rPr lang="en-US" dirty="0" smtClean="0"/>
              <a:t>SAI who gave responses: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040406"/>
              </p:ext>
            </p:extLst>
          </p:nvPr>
        </p:nvGraphicFramePr>
        <p:xfrm>
          <a:off x="677334" y="1641950"/>
          <a:ext cx="8095192" cy="5038242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165754"/>
                <a:gridCol w="2003954"/>
                <a:gridCol w="1058485"/>
                <a:gridCol w="3866999"/>
              </a:tblGrid>
              <a:tr h="5627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Sr. No.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SAI Name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Sr. No.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SAI Name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256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Albania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Kuwait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256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Australia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Latvia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256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Bhutan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Lithuania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256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Bulgaria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Malaysia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256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China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Mexico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61978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Czech Republic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Rwanda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256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Egypt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Russia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256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Estonia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Slovenia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256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France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Switzerland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256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Georgia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Turkey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256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Hungary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UK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256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Japan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USA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87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….Contd.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 results:</a:t>
            </a:r>
          </a:p>
          <a:p>
            <a:pPr lvl="1"/>
            <a:r>
              <a:rPr lang="en-US" dirty="0" smtClean="0"/>
              <a:t>Survey results complied from different perspectives</a:t>
            </a:r>
          </a:p>
          <a:p>
            <a:pPr lvl="1"/>
            <a:r>
              <a:rPr lang="en-US" dirty="0" smtClean="0"/>
              <a:t>To be added as a separate chapter in the guidance</a:t>
            </a:r>
            <a:endParaRPr lang="en-US" dirty="0"/>
          </a:p>
          <a:p>
            <a:r>
              <a:rPr lang="en-US" dirty="0" smtClean="0"/>
              <a:t>Two Virtual Meetings held </a:t>
            </a:r>
            <a:r>
              <a:rPr lang="en-US" dirty="0" smtClean="0"/>
              <a:t>on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smtClean="0"/>
              <a:t>of Dec </a:t>
            </a:r>
            <a:r>
              <a:rPr lang="en-US" dirty="0" smtClean="0"/>
              <a:t>2020 and </a:t>
            </a:r>
            <a:r>
              <a:rPr lang="en-US" dirty="0" smtClean="0"/>
              <a:t>on 11</a:t>
            </a:r>
            <a:r>
              <a:rPr lang="en-US" baseline="30000" dirty="0" smtClean="0"/>
              <a:t>th</a:t>
            </a:r>
            <a:r>
              <a:rPr lang="en-US" dirty="0" smtClean="0"/>
              <a:t> of June </a:t>
            </a:r>
            <a:r>
              <a:rPr lang="en-US" dirty="0" smtClean="0"/>
              <a:t>2021</a:t>
            </a:r>
          </a:p>
          <a:p>
            <a:pPr lvl="1"/>
            <a:r>
              <a:rPr lang="en-US" dirty="0" smtClean="0"/>
              <a:t>Structure and draft outline of the guidance </a:t>
            </a:r>
            <a:r>
              <a:rPr lang="en-US" dirty="0" smtClean="0"/>
              <a:t>document deliberated </a:t>
            </a:r>
            <a:r>
              <a:rPr lang="en-US" dirty="0" smtClean="0"/>
              <a:t>upon in the meetings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933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Planned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Finalization of draft outline of the guidance</a:t>
            </a:r>
          </a:p>
          <a:p>
            <a:r>
              <a:rPr lang="en-US" dirty="0" smtClean="0"/>
              <a:t>Preparation of first document draft</a:t>
            </a:r>
          </a:p>
          <a:p>
            <a:r>
              <a:rPr lang="en-US" dirty="0" smtClean="0"/>
              <a:t>Circulation of the draft and its revision as envisaged in the project plan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0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1942</TotalTime>
  <Words>486</Words>
  <Application>Microsoft Office PowerPoint</Application>
  <PresentationFormat>Widescreen</PresentationFormat>
  <Paragraphs>129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Adobe Garamond Pro</vt:lpstr>
      <vt:lpstr>Arial</vt:lpstr>
      <vt:lpstr>Calibri</vt:lpstr>
      <vt:lpstr>Calibri (Body)</vt:lpstr>
      <vt:lpstr>Calibri (Headings)</vt:lpstr>
      <vt:lpstr>Times New Roman</vt:lpstr>
      <vt:lpstr>Trebuchet MS</vt:lpstr>
      <vt:lpstr>Wingdings</vt:lpstr>
      <vt:lpstr>Wingdings 3</vt:lpstr>
      <vt:lpstr>Facet</vt:lpstr>
      <vt:lpstr>WGITA Workplan 2020-2022 Project # 3 Progress –  “Guidance on Performance Evaluation of Information Systems” </vt:lpstr>
      <vt:lpstr>Sequence of Presentation</vt:lpstr>
      <vt:lpstr>Project Theme</vt:lpstr>
      <vt:lpstr>Project Team</vt:lpstr>
      <vt:lpstr>Activities Undertaken so far</vt:lpstr>
      <vt:lpstr>…Contd.</vt:lpstr>
      <vt:lpstr>….Contd.</vt:lpstr>
      <vt:lpstr>….Contd.</vt:lpstr>
      <vt:lpstr>Future Planned Activities</vt:lpstr>
      <vt:lpstr>Proposals before WGITA assembly</vt:lpstr>
      <vt:lpstr>….Contd.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Changing Trends in Public Sector Auditing due to Digitalization –Challenges and Way Forward</dc:title>
  <dc:creator>Ali Rajab Raza</dc:creator>
  <cp:lastModifiedBy>Windows User</cp:lastModifiedBy>
  <cp:revision>208</cp:revision>
  <dcterms:created xsi:type="dcterms:W3CDTF">2017-05-21T14:31:27Z</dcterms:created>
  <dcterms:modified xsi:type="dcterms:W3CDTF">2021-08-19T09:08:34Z</dcterms:modified>
</cp:coreProperties>
</file>