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20" r:id="rId2"/>
    <p:sldId id="728" r:id="rId3"/>
    <p:sldId id="735" r:id="rId4"/>
    <p:sldId id="736" r:id="rId5"/>
    <p:sldId id="730" r:id="rId6"/>
    <p:sldId id="727" r:id="rId7"/>
    <p:sldId id="737" r:id="rId8"/>
    <p:sldId id="738" r:id="rId9"/>
    <p:sldId id="726" r:id="rId10"/>
    <p:sldId id="721" r:id="rId11"/>
    <p:sldId id="722" r:id="rId12"/>
    <p:sldId id="723" r:id="rId13"/>
    <p:sldId id="724" r:id="rId14"/>
    <p:sldId id="729" r:id="rId15"/>
    <p:sldId id="731" r:id="rId16"/>
    <p:sldId id="732" r:id="rId17"/>
    <p:sldId id="733" r:id="rId18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8920A97-3439-4B79-9532-477EDC7D5343}">
          <p14:sldIdLst>
            <p14:sldId id="720"/>
            <p14:sldId id="728"/>
            <p14:sldId id="735"/>
            <p14:sldId id="736"/>
            <p14:sldId id="730"/>
            <p14:sldId id="727"/>
            <p14:sldId id="737"/>
            <p14:sldId id="738"/>
            <p14:sldId id="726"/>
            <p14:sldId id="721"/>
            <p14:sldId id="722"/>
            <p14:sldId id="723"/>
            <p14:sldId id="724"/>
            <p14:sldId id="729"/>
            <p14:sldId id="731"/>
            <p14:sldId id="732"/>
            <p14:sldId id="7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FS MX" initials="EFS MX" lastIdx="1" clrIdx="0">
    <p:extLst>
      <p:ext uri="{19B8F6BF-5375-455C-9EA6-DF929625EA0E}">
        <p15:presenceInfo xmlns:p15="http://schemas.microsoft.com/office/powerpoint/2012/main" userId="EFS MX" providerId="None"/>
      </p:ext>
    </p:extLst>
  </p:cmAuthor>
  <p:cmAuthor id="2" name="Soo Jung Koh Yoo" initials="SJKY" lastIdx="11" clrIdx="1">
    <p:extLst>
      <p:ext uri="{19B8F6BF-5375-455C-9EA6-DF929625EA0E}">
        <p15:presenceInfo xmlns:p15="http://schemas.microsoft.com/office/powerpoint/2012/main" userId="S::sjkoh@asf.gob.mx::59a7224a-f080-4500-934c-036268c428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E"/>
    <a:srgbClr val="D4FCC4"/>
    <a:srgbClr val="006946"/>
    <a:srgbClr val="749103"/>
    <a:srgbClr val="72A80C"/>
    <a:srgbClr val="1E8602"/>
    <a:srgbClr val="FD9101"/>
    <a:srgbClr val="AE9D0E"/>
    <a:srgbClr val="998A0B"/>
    <a:srgbClr val="494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1" autoAdjust="0"/>
    <p:restoredTop sz="94364" autoAdjust="0"/>
  </p:normalViewPr>
  <p:slideViewPr>
    <p:cSldViewPr>
      <p:cViewPr varScale="1">
        <p:scale>
          <a:sx n="64" d="100"/>
          <a:sy n="64" d="100"/>
        </p:scale>
        <p:origin x="58" y="504"/>
      </p:cViewPr>
      <p:guideLst>
        <p:guide orient="horz" pos="23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30/08/2021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30/08/2021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4664"/>
            <a:ext cx="1728192" cy="53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9CC6313-C606-43CC-9A82-A0FC31DD287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300192" y="188640"/>
            <a:ext cx="2688402" cy="79208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0AF3E4C7-0893-4D40-8D54-6103D6A2393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BE8A6C87-BE68-44D5-9E0C-1CFC8EEB7C5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97E3FC-8013-4DEB-9DF4-3715AF49FFE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95774773-1389-4702-BC3D-3BD253FDA99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603EFF7-F587-4C9E-9983-F98CE40DEC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6BD47DB1-EC48-4BB3-9E54-E108943D8AC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D43F6A61-8F64-4239-93A6-10DAE3D53D1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7B50849-A4E6-4276-99D6-DAFF29359A4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C3E72060-BDD8-4470-8E6F-4F3AC26F9F3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96D3A736-8B14-42AD-BE98-4779F8312A7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FD18CA97-35BE-41A8-9C15-3FE9170F9D6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1C7A039-7510-4A28-B20F-FEC0D0EBCB4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office.com/Pages/AnalysisPage.aspx?id=o5Yhb7yVT0qBFiVxl-Yyy4Xa7yqGPlZGvk3wXHb4yrxUNFkyTkdWSzdBQjFaQVI4RTBLMFVMOVhZUS4u&amp;AnalyzerToken=ZBYyyiNGIEIABgirzbGehY3L3Xe2P3f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63" y="105233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22932"/>
            <a:ext cx="1944216" cy="648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9C04F7-FA62-4399-BE09-2D5734D0FFD9}"/>
              </a:ext>
            </a:extLst>
          </p:cNvPr>
          <p:cNvSpPr txBox="1"/>
          <p:nvPr/>
        </p:nvSpPr>
        <p:spPr>
          <a:xfrm>
            <a:off x="2524308" y="1628800"/>
            <a:ext cx="409439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On the </a:t>
            </a:r>
            <a:r>
              <a:rPr lang="es-MX" sz="3200" i="1" dirty="0"/>
              <a:t>Development of the Cybersecurity and Data Protection Guideline</a:t>
            </a:r>
          </a:p>
          <a:p>
            <a:pPr algn="ctr"/>
            <a:endParaRPr lang="es-MX" sz="3200" b="1" i="1" dirty="0"/>
          </a:p>
          <a:p>
            <a:pPr algn="ctr"/>
            <a:r>
              <a:rPr lang="es-MX" sz="3200" b="1" i="1" dirty="0"/>
              <a:t>PROGRESS</a:t>
            </a:r>
            <a:endParaRPr lang="es-MX" sz="3200" b="1" dirty="0"/>
          </a:p>
          <a:p>
            <a:pPr marL="342900" indent="-342900">
              <a:buFont typeface="+mj-lt"/>
              <a:buAutoNum type="arabicPeriod"/>
            </a:pPr>
            <a:endParaRPr lang="es-MX" sz="2800" b="1" dirty="0"/>
          </a:p>
          <a:p>
            <a:pPr marL="342900" indent="-342900">
              <a:buFont typeface="+mj-lt"/>
              <a:buAutoNum type="arabicPeriod"/>
            </a:pPr>
            <a:endParaRPr lang="es-MX" sz="1600" b="1" dirty="0"/>
          </a:p>
        </p:txBody>
      </p:sp>
      <p:sp>
        <p:nvSpPr>
          <p:cNvPr id="3" name="AutoShape 20">
            <a:extLst>
              <a:ext uri="{FF2B5EF4-FFF2-40B4-BE49-F238E27FC236}">
                <a16:creationId xmlns:a16="http://schemas.microsoft.com/office/drawing/2014/main" id="{B5B6737E-85CB-4B1F-BEF3-302904E1D1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7" name="Picture 6" descr="Flag of Bangladesh | Britannica">
            <a:extLst>
              <a:ext uri="{FF2B5EF4-FFF2-40B4-BE49-F238E27FC236}">
                <a16:creationId xmlns:a16="http://schemas.microsoft.com/office/drawing/2014/main" id="{552201BA-072A-4BD4-91D1-3D27469AE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98" y="1907565"/>
            <a:ext cx="1574314" cy="9793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Flag of Australia - Wikipedia">
            <a:extLst>
              <a:ext uri="{FF2B5EF4-FFF2-40B4-BE49-F238E27FC236}">
                <a16:creationId xmlns:a16="http://schemas.microsoft.com/office/drawing/2014/main" id="{DFD553E3-38F3-44BA-BC8E-9E321C048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98" y="834391"/>
            <a:ext cx="1574314" cy="9816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extLst>
              <a:ext uri="{FF2B5EF4-FFF2-40B4-BE49-F238E27FC236}">
                <a16:creationId xmlns:a16="http://schemas.microsoft.com/office/drawing/2014/main" id="{7FF5D9A8-E362-4E76-864A-301263D18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28" y="2940572"/>
            <a:ext cx="1594053" cy="10081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DA11ABCA-EDA0-4883-960F-CE04FB438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32" y="4014457"/>
            <a:ext cx="1603009" cy="10173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>
            <a:extLst>
              <a:ext uri="{FF2B5EF4-FFF2-40B4-BE49-F238E27FC236}">
                <a16:creationId xmlns:a16="http://schemas.microsoft.com/office/drawing/2014/main" id="{90E16955-A895-4642-818A-CCD4A9118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89" y="5112150"/>
            <a:ext cx="1594052" cy="10238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>
            <a:extLst>
              <a:ext uri="{FF2B5EF4-FFF2-40B4-BE49-F238E27FC236}">
                <a16:creationId xmlns:a16="http://schemas.microsoft.com/office/drawing/2014/main" id="{860F7131-BC88-4426-B69A-4B2AD571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7" y="836712"/>
            <a:ext cx="1569377" cy="9793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8376410C-A826-495B-961A-29E8E8049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6" y="1878773"/>
            <a:ext cx="1569377" cy="9793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>
            <a:extLst>
              <a:ext uri="{FF2B5EF4-FFF2-40B4-BE49-F238E27FC236}">
                <a16:creationId xmlns:a16="http://schemas.microsoft.com/office/drawing/2014/main" id="{A3D316A3-C77C-4D45-8F82-CF2B34818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5" y="2939339"/>
            <a:ext cx="1569377" cy="9793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8">
            <a:extLst>
              <a:ext uri="{FF2B5EF4-FFF2-40B4-BE49-F238E27FC236}">
                <a16:creationId xmlns:a16="http://schemas.microsoft.com/office/drawing/2014/main" id="{CCC72F6D-2396-44B3-A6B3-553C1E0DA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995" y="3984369"/>
            <a:ext cx="1565991" cy="10173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134DC3DB-9811-40C0-A8F6-157069CE125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33305" y="5067410"/>
            <a:ext cx="1578815" cy="10173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01CB2C03-7D4B-42DA-AFE2-8497E53AD521}"/>
              </a:ext>
            </a:extLst>
          </p:cNvPr>
          <p:cNvSpPr txBox="1"/>
          <p:nvPr/>
        </p:nvSpPr>
        <p:spPr>
          <a:xfrm>
            <a:off x="2985570" y="4869160"/>
            <a:ext cx="4094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800" b="1" dirty="0"/>
          </a:p>
          <a:p>
            <a:r>
              <a:rPr lang="en-US" b="1" dirty="0"/>
              <a:t>30th Annual WGITA virtual meeting.</a:t>
            </a:r>
          </a:p>
          <a:p>
            <a:pPr algn="r"/>
            <a:r>
              <a:rPr lang="en-US" b="1" dirty="0"/>
              <a:t>September 1</a:t>
            </a:r>
            <a:r>
              <a:rPr lang="en-US" b="1" baseline="30000" dirty="0"/>
              <a:t>st</a:t>
            </a:r>
            <a:r>
              <a:rPr lang="en-US" b="1" dirty="0"/>
              <a:t>, 2021.  </a:t>
            </a:r>
          </a:p>
        </p:txBody>
      </p:sp>
    </p:spTree>
    <p:extLst>
      <p:ext uri="{BB962C8B-B14F-4D97-AF65-F5344CB8AC3E}">
        <p14:creationId xmlns:p14="http://schemas.microsoft.com/office/powerpoint/2010/main" val="3561445173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4EED6ED-0CD0-4F92-8B8B-4964E4927E82}"/>
              </a:ext>
            </a:extLst>
          </p:cNvPr>
          <p:cNvSpPr txBox="1"/>
          <p:nvPr/>
        </p:nvSpPr>
        <p:spPr>
          <a:xfrm>
            <a:off x="366436" y="480363"/>
            <a:ext cx="829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Chapter 2. Guidance during audit phases.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61D6D28-AFFB-4DD0-8C98-C16F6D1A1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45714"/>
              </p:ext>
            </p:extLst>
          </p:nvPr>
        </p:nvGraphicFramePr>
        <p:xfrm>
          <a:off x="347690" y="1102042"/>
          <a:ext cx="8691264" cy="3744416"/>
        </p:xfrm>
        <a:graphic>
          <a:graphicData uri="http://schemas.openxmlformats.org/drawingml/2006/table">
            <a:tbl>
              <a:tblPr firstRow="1" firstCol="1" bandRow="1"/>
              <a:tblGrid>
                <a:gridCol w="949200">
                  <a:extLst>
                    <a:ext uri="{9D8B030D-6E8A-4147-A177-3AD203B41FA5}">
                      <a16:colId xmlns:a16="http://schemas.microsoft.com/office/drawing/2014/main" val="3813652602"/>
                    </a:ext>
                  </a:extLst>
                </a:gridCol>
                <a:gridCol w="2189946">
                  <a:extLst>
                    <a:ext uri="{9D8B030D-6E8A-4147-A177-3AD203B41FA5}">
                      <a16:colId xmlns:a16="http://schemas.microsoft.com/office/drawing/2014/main" val="2575663"/>
                    </a:ext>
                  </a:extLst>
                </a:gridCol>
                <a:gridCol w="1047278">
                  <a:extLst>
                    <a:ext uri="{9D8B030D-6E8A-4147-A177-3AD203B41FA5}">
                      <a16:colId xmlns:a16="http://schemas.microsoft.com/office/drawing/2014/main" val="2958189072"/>
                    </a:ext>
                  </a:extLst>
                </a:gridCol>
                <a:gridCol w="1238058">
                  <a:extLst>
                    <a:ext uri="{9D8B030D-6E8A-4147-A177-3AD203B41FA5}">
                      <a16:colId xmlns:a16="http://schemas.microsoft.com/office/drawing/2014/main" val="325265704"/>
                    </a:ext>
                  </a:extLst>
                </a:gridCol>
                <a:gridCol w="3266782">
                  <a:extLst>
                    <a:ext uri="{9D8B030D-6E8A-4147-A177-3AD203B41FA5}">
                      <a16:colId xmlns:a16="http://schemas.microsoft.com/office/drawing/2014/main" val="3209384195"/>
                    </a:ext>
                  </a:extLst>
                </a:gridCol>
              </a:tblGrid>
              <a:tr h="533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Brief content description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(s)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Summary – Next Steps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489410"/>
                  </a:ext>
                </a:extLst>
              </a:tr>
              <a:tr h="32104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Guidance during audit phases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Includes audit guidance, how to start audits on cybersecurity and data protection (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planning, execution, reporting, follow up, termination, file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disposal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references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be included.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Australia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 and Japan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outline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progress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the draft is shared,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Mexico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reach out to the rest of the team members for review and feedback.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8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12335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B3B76F8-A600-46EC-A8E6-D62691476600}"/>
              </a:ext>
            </a:extLst>
          </p:cNvPr>
          <p:cNvSpPr txBox="1"/>
          <p:nvPr/>
        </p:nvSpPr>
        <p:spPr>
          <a:xfrm>
            <a:off x="2527095" y="251066"/>
            <a:ext cx="416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Chapter 3. National Cybersecurity and data Protection. 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965CB28-38ED-43A1-9DDD-B4FC71E36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50743"/>
              </p:ext>
            </p:extLst>
          </p:nvPr>
        </p:nvGraphicFramePr>
        <p:xfrm>
          <a:off x="215516" y="980728"/>
          <a:ext cx="8712968" cy="4996815"/>
        </p:xfrm>
        <a:graphic>
          <a:graphicData uri="http://schemas.openxmlformats.org/drawingml/2006/table">
            <a:tbl>
              <a:tblPr firstRow="1" firstCol="1" bandRow="1"/>
              <a:tblGrid>
                <a:gridCol w="1114808">
                  <a:extLst>
                    <a:ext uri="{9D8B030D-6E8A-4147-A177-3AD203B41FA5}">
                      <a16:colId xmlns:a16="http://schemas.microsoft.com/office/drawing/2014/main" val="1326594552"/>
                    </a:ext>
                  </a:extLst>
                </a:gridCol>
                <a:gridCol w="2149241">
                  <a:extLst>
                    <a:ext uri="{9D8B030D-6E8A-4147-A177-3AD203B41FA5}">
                      <a16:colId xmlns:a16="http://schemas.microsoft.com/office/drawing/2014/main" val="2269246550"/>
                    </a:ext>
                  </a:extLst>
                </a:gridCol>
                <a:gridCol w="1027811">
                  <a:extLst>
                    <a:ext uri="{9D8B030D-6E8A-4147-A177-3AD203B41FA5}">
                      <a16:colId xmlns:a16="http://schemas.microsoft.com/office/drawing/2014/main" val="3901585065"/>
                    </a:ext>
                  </a:extLst>
                </a:gridCol>
                <a:gridCol w="1215046">
                  <a:extLst>
                    <a:ext uri="{9D8B030D-6E8A-4147-A177-3AD203B41FA5}">
                      <a16:colId xmlns:a16="http://schemas.microsoft.com/office/drawing/2014/main" val="3659783886"/>
                    </a:ext>
                  </a:extLst>
                </a:gridCol>
                <a:gridCol w="3206062">
                  <a:extLst>
                    <a:ext uri="{9D8B030D-6E8A-4147-A177-3AD203B41FA5}">
                      <a16:colId xmlns:a16="http://schemas.microsoft.com/office/drawing/2014/main" val="225505353"/>
                    </a:ext>
                  </a:extLst>
                </a:gridCol>
              </a:tblGrid>
              <a:tr h="144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Brief content description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(s)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Summary – Next Steps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868364"/>
                  </a:ext>
                </a:extLst>
              </a:tr>
              <a:tr h="418694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Cybersecurity and data protection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part of the intent to provide SAIs with guidance (including relevant information such as the applicable framework when conducting such audit types), this section provides highlights on 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national and regional cybersecurity benchmark studies from global and regional organizations (APEC, ASEAN, LAS, OAS, PIF, SAARC, </a:t>
                      </a:r>
                      <a:r>
                        <a:rPr lang="en-US" sz="11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among others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and 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national cybersecurity considerations (UN, ENISA, NIST, ITU, among others) in terms of disaster recovery, infrastructure protection and open data, </a:t>
                      </a:r>
                      <a:r>
                        <a:rPr lang="en-US" sz="11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among others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studies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be included. 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1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references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be included. 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Mexico  </a:t>
                      </a:r>
                      <a:endParaRPr lang="es-MX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China and Peru</a:t>
                      </a:r>
                      <a:endParaRPr lang="es-MX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100" b="1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outline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been 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prepared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shared with task members SAI China and SAI Peru, as well as with the rest of the team members for review, feedback, additions, editions and comments.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comments are received from task members, an adjusted version will be available in the One Drive shared by team members. 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9" marR="42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46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6090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4BA3147-C2A2-4CC3-8760-7A73B024497E}"/>
              </a:ext>
            </a:extLst>
          </p:cNvPr>
          <p:cNvSpPr txBox="1"/>
          <p:nvPr/>
        </p:nvSpPr>
        <p:spPr>
          <a:xfrm>
            <a:off x="2472066" y="342334"/>
            <a:ext cx="4199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Chapter 4. Considerations of cybersecurity and data Protection by sectors.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DD725C-F7ED-4FB8-976A-D95E17811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00555"/>
              </p:ext>
            </p:extLst>
          </p:nvPr>
        </p:nvGraphicFramePr>
        <p:xfrm>
          <a:off x="107504" y="1124744"/>
          <a:ext cx="8856984" cy="4392488"/>
        </p:xfrm>
        <a:graphic>
          <a:graphicData uri="http://schemas.openxmlformats.org/drawingml/2006/table">
            <a:tbl>
              <a:tblPr firstRow="1" firstCol="1" bandRow="1"/>
              <a:tblGrid>
                <a:gridCol w="936104">
                  <a:extLst>
                    <a:ext uri="{9D8B030D-6E8A-4147-A177-3AD203B41FA5}">
                      <a16:colId xmlns:a16="http://schemas.microsoft.com/office/drawing/2014/main" val="3283915040"/>
                    </a:ext>
                  </a:extLst>
                </a:gridCol>
                <a:gridCol w="2262897">
                  <a:extLst>
                    <a:ext uri="{9D8B030D-6E8A-4147-A177-3AD203B41FA5}">
                      <a16:colId xmlns:a16="http://schemas.microsoft.com/office/drawing/2014/main" val="3357216307"/>
                    </a:ext>
                  </a:extLst>
                </a:gridCol>
                <a:gridCol w="1239074">
                  <a:extLst>
                    <a:ext uri="{9D8B030D-6E8A-4147-A177-3AD203B41FA5}">
                      <a16:colId xmlns:a16="http://schemas.microsoft.com/office/drawing/2014/main" val="1136827489"/>
                    </a:ext>
                  </a:extLst>
                </a:gridCol>
                <a:gridCol w="1237021">
                  <a:extLst>
                    <a:ext uri="{9D8B030D-6E8A-4147-A177-3AD203B41FA5}">
                      <a16:colId xmlns:a16="http://schemas.microsoft.com/office/drawing/2014/main" val="3625596053"/>
                    </a:ext>
                  </a:extLst>
                </a:gridCol>
                <a:gridCol w="3181888">
                  <a:extLst>
                    <a:ext uri="{9D8B030D-6E8A-4147-A177-3AD203B41FA5}">
                      <a16:colId xmlns:a16="http://schemas.microsoft.com/office/drawing/2014/main" val="2710031361"/>
                    </a:ext>
                  </a:extLst>
                </a:gridCol>
              </a:tblGrid>
              <a:tr h="592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Brief content description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(s)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Summary – Next Steps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54382"/>
                  </a:ext>
                </a:extLst>
              </a:tr>
              <a:tr h="379980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 of cybersecurity and data protection by sectors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Cybersecurity audits require SAIs to consider the different economic sectors governments are involved in.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examples include cybersecurity and data protection in the financial, energy, health care, telecommunications and e-commerce sectors.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studies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be included.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references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be included.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Bangladesh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outline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been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prepared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shared with task member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Bangladesh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Mexico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review, feedback, additions, editions and comments.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Mexico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reach out to the rest of the task members for the same purpose.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35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842627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D5B9743-EE6F-47C7-A5EE-C384F9EDA3EA}"/>
              </a:ext>
            </a:extLst>
          </p:cNvPr>
          <p:cNvSpPr txBox="1"/>
          <p:nvPr/>
        </p:nvSpPr>
        <p:spPr>
          <a:xfrm>
            <a:off x="2663787" y="3134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Chapter 5. Cybersecurity implications in relevant and emerging technologies.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AC3368C-C80E-462D-8616-343D33B3B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152781"/>
              </p:ext>
            </p:extLst>
          </p:nvPr>
        </p:nvGraphicFramePr>
        <p:xfrm>
          <a:off x="323528" y="1196753"/>
          <a:ext cx="8496945" cy="4104455"/>
        </p:xfrm>
        <a:graphic>
          <a:graphicData uri="http://schemas.openxmlformats.org/drawingml/2006/table">
            <a:tbl>
              <a:tblPr firstRow="1" firstCol="1" bandRow="1"/>
              <a:tblGrid>
                <a:gridCol w="1420015">
                  <a:extLst>
                    <a:ext uri="{9D8B030D-6E8A-4147-A177-3AD203B41FA5}">
                      <a16:colId xmlns:a16="http://schemas.microsoft.com/office/drawing/2014/main" val="818158271"/>
                    </a:ext>
                  </a:extLst>
                </a:gridCol>
                <a:gridCol w="2295441">
                  <a:extLst>
                    <a:ext uri="{9D8B030D-6E8A-4147-A177-3AD203B41FA5}">
                      <a16:colId xmlns:a16="http://schemas.microsoft.com/office/drawing/2014/main" val="2627063038"/>
                    </a:ext>
                  </a:extLst>
                </a:gridCol>
                <a:gridCol w="1106196">
                  <a:extLst>
                    <a:ext uri="{9D8B030D-6E8A-4147-A177-3AD203B41FA5}">
                      <a16:colId xmlns:a16="http://schemas.microsoft.com/office/drawing/2014/main" val="257659084"/>
                    </a:ext>
                  </a:extLst>
                </a:gridCol>
                <a:gridCol w="1233493">
                  <a:extLst>
                    <a:ext uri="{9D8B030D-6E8A-4147-A177-3AD203B41FA5}">
                      <a16:colId xmlns:a16="http://schemas.microsoft.com/office/drawing/2014/main" val="3270185268"/>
                    </a:ext>
                  </a:extLst>
                </a:gridCol>
                <a:gridCol w="2441800">
                  <a:extLst>
                    <a:ext uri="{9D8B030D-6E8A-4147-A177-3AD203B41FA5}">
                      <a16:colId xmlns:a16="http://schemas.microsoft.com/office/drawing/2014/main" val="2166859751"/>
                    </a:ext>
                  </a:extLst>
                </a:gridCol>
              </a:tblGrid>
              <a:tr h="717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Brief content description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(s)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Summary – Next Steps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71227"/>
                  </a:ext>
                </a:extLst>
              </a:tr>
              <a:tr h="338683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Cybersecurity implications in relevant and emerging technologies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of the emerging technologies that will be touched upon include Government Resource Planning (GRP), Data Base Management System (DBMS), Blockchain, Big data and analytics and Internet of Things (IoT).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references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be included.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Australia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outline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progress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the draft is shared,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Mexico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reach out to the rest of the team members for review and feedback.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60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48949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9C04F7-FA62-4399-BE09-2D5734D0FFD9}"/>
              </a:ext>
            </a:extLst>
          </p:cNvPr>
          <p:cNvSpPr txBox="1"/>
          <p:nvPr/>
        </p:nvSpPr>
        <p:spPr>
          <a:xfrm>
            <a:off x="611560" y="980728"/>
            <a:ext cx="8172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dirty="0">
                <a:solidFill>
                  <a:srgbClr val="00204E"/>
                </a:solidFill>
              </a:rPr>
              <a:t>Following steps for the Development of the Cybersecurity and Data Protection Guideline.   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9A1709B-CD48-4612-98DB-4D655EE60298}"/>
              </a:ext>
            </a:extLst>
          </p:cNvPr>
          <p:cNvSpPr txBox="1"/>
          <p:nvPr/>
        </p:nvSpPr>
        <p:spPr>
          <a:xfrm>
            <a:off x="485546" y="2091862"/>
            <a:ext cx="8172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b="1" dirty="0"/>
          </a:p>
          <a:p>
            <a:pPr algn="ctr"/>
            <a:endParaRPr lang="es-MX" sz="16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/>
              <a:t>Chapter outlines will be compiled into </a:t>
            </a:r>
            <a:r>
              <a:rPr lang="en-US" sz="2400" b="1" dirty="0"/>
              <a:t>one single document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/>
              <a:t>Such document will be submitted for </a:t>
            </a:r>
            <a:r>
              <a:rPr lang="en-US" sz="2400" b="1" dirty="0"/>
              <a:t>team member </a:t>
            </a:r>
            <a:r>
              <a:rPr lang="en-US" sz="2400" dirty="0"/>
              <a:t>and </a:t>
            </a:r>
            <a:r>
              <a:rPr lang="en-US" sz="2400" b="1" dirty="0"/>
              <a:t>WGITA member </a:t>
            </a:r>
            <a:r>
              <a:rPr lang="en-US" sz="2400" dirty="0"/>
              <a:t>feedback. </a:t>
            </a:r>
          </a:p>
          <a:p>
            <a:endParaRPr lang="en-US" sz="24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/>
              <a:t>Development of the </a:t>
            </a:r>
            <a:r>
              <a:rPr lang="en-US" sz="2400" b="1" i="1" dirty="0"/>
              <a:t>content</a:t>
            </a:r>
            <a:r>
              <a:rPr lang="en-US" sz="2400" b="1" dirty="0"/>
              <a:t> of each of the chapters </a:t>
            </a:r>
            <a:r>
              <a:rPr lang="en-US" sz="2400" dirty="0"/>
              <a:t>will begin. </a:t>
            </a:r>
          </a:p>
          <a:p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3181433279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A72DBAC-DB4F-454C-91A9-C4B21CBCC693}"/>
              </a:ext>
            </a:extLst>
          </p:cNvPr>
          <p:cNvSpPr txBox="1"/>
          <p:nvPr/>
        </p:nvSpPr>
        <p:spPr>
          <a:xfrm>
            <a:off x="683568" y="260648"/>
            <a:ext cx="81009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60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60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rgbClr val="00204E"/>
                </a:solidFill>
              </a:rPr>
              <a:t>Project plan review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2085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A72DBAC-DB4F-454C-91A9-C4B21CBCC693}"/>
              </a:ext>
            </a:extLst>
          </p:cNvPr>
          <p:cNvSpPr txBox="1"/>
          <p:nvPr/>
        </p:nvSpPr>
        <p:spPr>
          <a:xfrm>
            <a:off x="647564" y="40466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External organization feedback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13ECC17-0648-4186-9A94-73AD2A3035CF}"/>
              </a:ext>
            </a:extLst>
          </p:cNvPr>
          <p:cNvSpPr txBox="1"/>
          <p:nvPr/>
        </p:nvSpPr>
        <p:spPr>
          <a:xfrm>
            <a:off x="341530" y="1484784"/>
            <a:ext cx="84429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b="1" dirty="0"/>
          </a:p>
          <a:p>
            <a:pPr algn="just"/>
            <a:endParaRPr lang="es-MX" sz="1600" b="1" dirty="0"/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2400" dirty="0"/>
              <a:t>Given the </a:t>
            </a:r>
            <a:r>
              <a:rPr lang="en-US" sz="2400" b="1" i="1" dirty="0"/>
              <a:t>specialty </a:t>
            </a:r>
            <a:r>
              <a:rPr lang="en-US" sz="2400" b="1" dirty="0"/>
              <a:t>of the subject</a:t>
            </a:r>
            <a:r>
              <a:rPr lang="en-US" sz="2400" dirty="0"/>
              <a:t>, feedback will be seeked from external organizations. </a:t>
            </a:r>
          </a:p>
          <a:p>
            <a:pPr algn="just"/>
            <a:endParaRPr lang="en-US" sz="2400" dirty="0"/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2400" dirty="0"/>
              <a:t>As of today, </a:t>
            </a:r>
            <a:r>
              <a:rPr lang="en-US" sz="2400" b="1" dirty="0"/>
              <a:t>ISACA </a:t>
            </a:r>
            <a:r>
              <a:rPr lang="en-US" sz="2400" dirty="0"/>
              <a:t>has offered to cooperate in the revision of the Guideline. </a:t>
            </a:r>
          </a:p>
          <a:p>
            <a:pPr algn="just"/>
            <a:endParaRPr lang="en-US" sz="2400" dirty="0"/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External organizations: </a:t>
            </a:r>
            <a:r>
              <a:rPr lang="en-US" sz="2400" dirty="0"/>
              <a:t>academic institutions, government entities and overall standard developers. </a:t>
            </a:r>
          </a:p>
          <a:p>
            <a:pPr algn="just"/>
            <a:endParaRPr lang="en-US" sz="2400" dirty="0"/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2400" b="1" dirty="0"/>
              <a:t>New volunteers </a:t>
            </a:r>
            <a:r>
              <a:rPr lang="en-US" sz="2400" dirty="0"/>
              <a:t>– </a:t>
            </a:r>
            <a:r>
              <a:rPr lang="en-US" sz="2400" b="1" dirty="0"/>
              <a:t>recommendations</a:t>
            </a:r>
            <a:r>
              <a:rPr lang="en-US" sz="2400" dirty="0"/>
              <a:t> are welcome. </a:t>
            </a:r>
            <a:endParaRPr lang="es-MX" sz="1600" b="1" dirty="0"/>
          </a:p>
          <a:p>
            <a:pPr marL="342900" indent="-342900">
              <a:buFont typeface="+mj-lt"/>
              <a:buAutoNum type="arabicPeriod"/>
            </a:pP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11478749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A72DBAC-DB4F-454C-91A9-C4B21CBCC693}"/>
              </a:ext>
            </a:extLst>
          </p:cNvPr>
          <p:cNvSpPr txBox="1"/>
          <p:nvPr/>
        </p:nvSpPr>
        <p:spPr>
          <a:xfrm>
            <a:off x="1259632" y="2276872"/>
            <a:ext cx="71287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MX" sz="6000" b="1" dirty="0">
                <a:solidFill>
                  <a:srgbClr val="00204E"/>
                </a:solidFill>
              </a:rPr>
              <a:t>Additional remarks</a:t>
            </a: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75396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9C04F7-FA62-4399-BE09-2D5734D0FFD9}"/>
              </a:ext>
            </a:extLst>
          </p:cNvPr>
          <p:cNvSpPr txBox="1"/>
          <p:nvPr/>
        </p:nvSpPr>
        <p:spPr>
          <a:xfrm>
            <a:off x="683568" y="260648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Content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72DBAC-DB4F-454C-91A9-C4B21CBCC693}"/>
              </a:ext>
            </a:extLst>
          </p:cNvPr>
          <p:cNvSpPr txBox="1"/>
          <p:nvPr/>
        </p:nvSpPr>
        <p:spPr>
          <a:xfrm>
            <a:off x="359532" y="512676"/>
            <a:ext cx="85329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b="1" dirty="0"/>
          </a:p>
          <a:p>
            <a:pPr algn="ctr"/>
            <a:endParaRPr lang="es-MX" sz="1600" b="1" dirty="0"/>
          </a:p>
          <a:p>
            <a:pPr algn="ctr"/>
            <a:endParaRPr lang="es-MX" sz="1600" b="1" dirty="0"/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 Work meetings.</a:t>
            </a:r>
          </a:p>
          <a:p>
            <a:endParaRPr lang="en-US" sz="3200" b="1" dirty="0"/>
          </a:p>
          <a:p>
            <a:r>
              <a:rPr lang="en-US" sz="3200" b="1" dirty="0"/>
              <a:t>2. Chapter assignment progress.</a:t>
            </a:r>
          </a:p>
          <a:p>
            <a:r>
              <a:rPr lang="en-US" sz="3200" b="1" dirty="0"/>
              <a:t> </a:t>
            </a:r>
          </a:p>
          <a:p>
            <a:r>
              <a:rPr lang="en-US" sz="3200" b="1" dirty="0"/>
              <a:t>3. Project plan review.</a:t>
            </a:r>
          </a:p>
          <a:p>
            <a:endParaRPr lang="en-US" sz="3200" b="1" dirty="0"/>
          </a:p>
          <a:p>
            <a:r>
              <a:rPr lang="en-US" sz="3200" b="1" dirty="0"/>
              <a:t>4.External organization feedback.</a:t>
            </a:r>
          </a:p>
          <a:p>
            <a:endParaRPr lang="en-US" sz="3200" b="1" dirty="0"/>
          </a:p>
          <a:p>
            <a:r>
              <a:rPr lang="en-US" sz="3200" b="1" dirty="0"/>
              <a:t>5. Additional remarks. 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/>
          </a:p>
          <a:p>
            <a:pPr marL="342900" indent="-342900">
              <a:buFont typeface="+mj-lt"/>
              <a:buAutoNum type="arabicPeriod"/>
            </a:pPr>
            <a:endParaRPr lang="en-US" sz="1600" b="1" dirty="0"/>
          </a:p>
          <a:p>
            <a:pPr marL="342900" indent="-342900">
              <a:buFont typeface="+mj-lt"/>
              <a:buAutoNum type="arabicPeriod"/>
            </a:pPr>
            <a:endParaRPr lang="es-MX" sz="1600" b="1" dirty="0"/>
          </a:p>
          <a:p>
            <a:pPr marL="342900" indent="-342900">
              <a:buFont typeface="+mj-lt"/>
              <a:buAutoNum type="arabicPeriod"/>
            </a:pPr>
            <a:endParaRPr lang="es-MX" sz="1600" b="1" dirty="0"/>
          </a:p>
          <a:p>
            <a:pPr marL="342900" indent="-342900">
              <a:buFont typeface="+mj-lt"/>
              <a:buAutoNum type="arabicPeriod"/>
            </a:pPr>
            <a:endParaRPr lang="es-MX" sz="1600" b="1" dirty="0"/>
          </a:p>
          <a:p>
            <a:pPr marL="342900" indent="-342900">
              <a:buFont typeface="+mj-lt"/>
              <a:buAutoNum type="arabicPeriod"/>
            </a:pP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42513610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A72DBAC-DB4F-454C-91A9-C4B21CBCC693}"/>
              </a:ext>
            </a:extLst>
          </p:cNvPr>
          <p:cNvSpPr txBox="1"/>
          <p:nvPr/>
        </p:nvSpPr>
        <p:spPr>
          <a:xfrm>
            <a:off x="623887" y="188640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60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b="1" dirty="0">
                <a:solidFill>
                  <a:srgbClr val="00204E"/>
                </a:solidFill>
              </a:rPr>
              <a:t>First meeting for the development of the Cybersecurity and Data Protection Guideline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EB96D26-37BD-4F06-BC37-2A81DFD46E7B}"/>
              </a:ext>
            </a:extLst>
          </p:cNvPr>
          <p:cNvSpPr txBox="1"/>
          <p:nvPr/>
        </p:nvSpPr>
        <p:spPr>
          <a:xfrm>
            <a:off x="2388083" y="3789040"/>
            <a:ext cx="460851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December 8, 2020. </a:t>
            </a:r>
          </a:p>
        </p:txBody>
      </p:sp>
    </p:spTree>
    <p:extLst>
      <p:ext uri="{BB962C8B-B14F-4D97-AF65-F5344CB8AC3E}">
        <p14:creationId xmlns:p14="http://schemas.microsoft.com/office/powerpoint/2010/main" val="49368556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A72DBAC-DB4F-454C-91A9-C4B21CBCC693}"/>
              </a:ext>
            </a:extLst>
          </p:cNvPr>
          <p:cNvSpPr txBox="1"/>
          <p:nvPr/>
        </p:nvSpPr>
        <p:spPr>
          <a:xfrm>
            <a:off x="623887" y="188640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60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204E"/>
                </a:solidFill>
              </a:rPr>
              <a:t>Follow-up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meeting for the development of the Cybersecurity and Data Protection Guideline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EB96D26-37BD-4F06-BC37-2A81DFD46E7B}"/>
              </a:ext>
            </a:extLst>
          </p:cNvPr>
          <p:cNvSpPr txBox="1"/>
          <p:nvPr/>
        </p:nvSpPr>
        <p:spPr>
          <a:xfrm>
            <a:off x="2388083" y="3789040"/>
            <a:ext cx="460851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00204E"/>
                </a:solidFill>
              </a:rPr>
              <a:t>August 5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2021. </a:t>
            </a:r>
          </a:p>
        </p:txBody>
      </p:sp>
    </p:spTree>
    <p:extLst>
      <p:ext uri="{BB962C8B-B14F-4D97-AF65-F5344CB8AC3E}">
        <p14:creationId xmlns:p14="http://schemas.microsoft.com/office/powerpoint/2010/main" val="176146360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A72DBAC-DB4F-454C-91A9-C4B21CBCC693}"/>
              </a:ext>
            </a:extLst>
          </p:cNvPr>
          <p:cNvSpPr txBox="1"/>
          <p:nvPr/>
        </p:nvSpPr>
        <p:spPr>
          <a:xfrm>
            <a:off x="683568" y="332656"/>
            <a:ext cx="8100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60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60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Chapter assignment progress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13890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9C04F7-FA62-4399-BE09-2D5734D0FFD9}"/>
              </a:ext>
            </a:extLst>
          </p:cNvPr>
          <p:cNvSpPr txBox="1"/>
          <p:nvPr/>
        </p:nvSpPr>
        <p:spPr>
          <a:xfrm>
            <a:off x="899592" y="1052736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Link to Answers provided to the Survey </a:t>
            </a:r>
          </a:p>
          <a:p>
            <a:pPr algn="ctr"/>
            <a:endParaRPr lang="es-MX" sz="2000" dirty="0"/>
          </a:p>
          <a:p>
            <a:pPr algn="just"/>
            <a:r>
              <a:rPr lang="es-MX" sz="1600" dirty="0"/>
              <a:t> </a:t>
            </a:r>
            <a:r>
              <a:rPr lang="es-MX" sz="1600" dirty="0">
                <a:hlinkClick r:id="rId4"/>
              </a:rPr>
              <a:t>https://forms.office.com/Pages/AnalysisPage.aspx?id=o5Yhb7yVT0qBFiVxl-Yyy4Xa7yqGPlZGvk3wXHb4yrxUNFkyTkdWSzdBQjFaQVI4RTBLMFVMOVhZUS4u&amp;AnalyzerToken=ZBYyyiNGIEIABgirzbGehY3L3Xe2P3fb</a:t>
            </a:r>
            <a:r>
              <a:rPr lang="es-MX" sz="1600" dirty="0"/>
              <a:t> </a:t>
            </a:r>
            <a:endParaRPr lang="es-MX" dirty="0"/>
          </a:p>
          <a:p>
            <a:pPr algn="ctr"/>
            <a:r>
              <a:rPr lang="es-MX" sz="2000" dirty="0"/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949292-3D57-4D16-86B3-32FB087C4E5F}"/>
              </a:ext>
            </a:extLst>
          </p:cNvPr>
          <p:cNvSpPr txBox="1"/>
          <p:nvPr/>
        </p:nvSpPr>
        <p:spPr>
          <a:xfrm>
            <a:off x="1007604" y="2852936"/>
            <a:ext cx="777686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Survey questions arrangement</a:t>
            </a:r>
          </a:p>
          <a:p>
            <a:r>
              <a:rPr lang="es-MX" sz="1600" b="1" dirty="0"/>
              <a:t> </a:t>
            </a:r>
            <a:endParaRPr lang="es-MX" dirty="0"/>
          </a:p>
          <a:p>
            <a:pPr lvl="1"/>
            <a:r>
              <a:rPr lang="en-US" b="1" dirty="0"/>
              <a:t>Chapter 1:</a:t>
            </a:r>
            <a:r>
              <a:rPr lang="en-US" dirty="0"/>
              <a:t> Introduction. (Questions 1 - 8). </a:t>
            </a:r>
            <a:endParaRPr lang="es-MX" dirty="0"/>
          </a:p>
          <a:p>
            <a:pPr lvl="1"/>
            <a:r>
              <a:rPr lang="en-US" b="1" dirty="0"/>
              <a:t>Chapter 2:</a:t>
            </a:r>
            <a:r>
              <a:rPr lang="en-US" dirty="0"/>
              <a:t> Guidance during audit phases. (Questions 9 - 17). </a:t>
            </a:r>
            <a:endParaRPr lang="es-MX" dirty="0"/>
          </a:p>
          <a:p>
            <a:pPr lvl="1"/>
            <a:r>
              <a:rPr lang="en-US" b="1" dirty="0"/>
              <a:t>Chapter 3:</a:t>
            </a:r>
            <a:r>
              <a:rPr lang="en-US" dirty="0"/>
              <a:t> National Cybersecurity and data protection. (Questions18 – 24). </a:t>
            </a:r>
            <a:endParaRPr lang="es-MX" dirty="0"/>
          </a:p>
          <a:p>
            <a:pPr lvl="1"/>
            <a:r>
              <a:rPr lang="en-US" b="1" dirty="0"/>
              <a:t>Chapter 4:</a:t>
            </a:r>
            <a:r>
              <a:rPr lang="en-US" dirty="0"/>
              <a:t> Cybersecurity and Data Protection by Sectors. (Questions 25 -30). </a:t>
            </a:r>
            <a:endParaRPr lang="es-MX" dirty="0"/>
          </a:p>
          <a:p>
            <a:pPr lvl="1"/>
            <a:r>
              <a:rPr lang="en-US" b="1" dirty="0"/>
              <a:t>Chapter 5</a:t>
            </a:r>
            <a:r>
              <a:rPr lang="en-US" dirty="0"/>
              <a:t> Cybersecurity implications in relevant and emerging technologies. (Questions 31 – 37).</a:t>
            </a:r>
            <a:endParaRPr lang="es-MX" dirty="0"/>
          </a:p>
          <a:p>
            <a:endParaRPr lang="es-MX" b="1" dirty="0"/>
          </a:p>
          <a:p>
            <a:pPr algn="ctr"/>
            <a:r>
              <a:rPr lang="es-MX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055998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9C04F7-FA62-4399-BE09-2D5734D0FFD9}"/>
              </a:ext>
            </a:extLst>
          </p:cNvPr>
          <p:cNvSpPr txBox="1"/>
          <p:nvPr/>
        </p:nvSpPr>
        <p:spPr>
          <a:xfrm>
            <a:off x="611560" y="870972"/>
            <a:ext cx="81634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/>
              <a:t>Work on the Development of Chapters is available for team members in the following link:  </a:t>
            </a:r>
            <a:r>
              <a:rPr lang="en-US" sz="1400" dirty="0"/>
              <a:t>https://asfgobmx-my.sharepoint.com/:f:/g/personal/wgita_asf_gob_mx/ElY7mxKpDMpFhsQzI89rargBjAwbhbCMTMDFn0xjG1-sUQ</a:t>
            </a:r>
          </a:p>
          <a:p>
            <a:pPr algn="ctr"/>
            <a:r>
              <a:rPr lang="en-US" sz="2000" dirty="0"/>
              <a:t>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D8337E8-CBAC-437D-B2B5-A503F2DCC3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395" y="1858862"/>
            <a:ext cx="7488832" cy="4161797"/>
          </a:xfrm>
          <a:prstGeom prst="rect">
            <a:avLst/>
          </a:prstGeom>
          <a:ln>
            <a:solidFill>
              <a:srgbClr val="00204E"/>
            </a:solidFill>
          </a:ln>
        </p:spPr>
      </p:pic>
    </p:spTree>
    <p:extLst>
      <p:ext uri="{BB962C8B-B14F-4D97-AF65-F5344CB8AC3E}">
        <p14:creationId xmlns:p14="http://schemas.microsoft.com/office/powerpoint/2010/main" val="192022093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9C04F7-FA62-4399-BE09-2D5734D0FFD9}"/>
              </a:ext>
            </a:extLst>
          </p:cNvPr>
          <p:cNvSpPr txBox="1"/>
          <p:nvPr/>
        </p:nvSpPr>
        <p:spPr>
          <a:xfrm>
            <a:off x="777300" y="423293"/>
            <a:ext cx="774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Index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38939FD-6A1C-4E87-9B75-B38580FD3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162772"/>
            <a:ext cx="7485261" cy="45324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60525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chivo:Logo Auditorio Superior de la Federación (México).svg ...">
            <a:extLst>
              <a:ext uri="{FF2B5EF4-FFF2-40B4-BE49-F238E27FC236}">
                <a16:creationId xmlns:a16="http://schemas.microsoft.com/office/drawing/2014/main" id="{8A59C7F2-E0E9-4F14-B513-74AA8AAB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89679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B6BCA5-39EE-4271-9D98-44C58AD62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252" y="188640"/>
            <a:ext cx="1944216" cy="648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9C04F7-FA62-4399-BE09-2D5734D0FFD9}"/>
              </a:ext>
            </a:extLst>
          </p:cNvPr>
          <p:cNvSpPr txBox="1"/>
          <p:nvPr/>
        </p:nvSpPr>
        <p:spPr>
          <a:xfrm>
            <a:off x="426138" y="358787"/>
            <a:ext cx="829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Chapter 1. Introduction.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24C0A4-06D2-4D48-A967-F71EABF2A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85620"/>
              </p:ext>
            </p:extLst>
          </p:nvPr>
        </p:nvGraphicFramePr>
        <p:xfrm>
          <a:off x="143507" y="955803"/>
          <a:ext cx="8856984" cy="5186363"/>
        </p:xfrm>
        <a:graphic>
          <a:graphicData uri="http://schemas.openxmlformats.org/drawingml/2006/table">
            <a:tbl>
              <a:tblPr firstRow="1" firstCol="1" bandRow="1"/>
              <a:tblGrid>
                <a:gridCol w="1064508">
                  <a:extLst>
                    <a:ext uri="{9D8B030D-6E8A-4147-A177-3AD203B41FA5}">
                      <a16:colId xmlns:a16="http://schemas.microsoft.com/office/drawing/2014/main" val="1790592577"/>
                    </a:ext>
                  </a:extLst>
                </a:gridCol>
                <a:gridCol w="2134493">
                  <a:extLst>
                    <a:ext uri="{9D8B030D-6E8A-4147-A177-3AD203B41FA5}">
                      <a16:colId xmlns:a16="http://schemas.microsoft.com/office/drawing/2014/main" val="3667926141"/>
                    </a:ext>
                  </a:extLst>
                </a:gridCol>
                <a:gridCol w="1067246">
                  <a:extLst>
                    <a:ext uri="{9D8B030D-6E8A-4147-A177-3AD203B41FA5}">
                      <a16:colId xmlns:a16="http://schemas.microsoft.com/office/drawing/2014/main" val="2942620707"/>
                    </a:ext>
                  </a:extLst>
                </a:gridCol>
                <a:gridCol w="1358875">
                  <a:extLst>
                    <a:ext uri="{9D8B030D-6E8A-4147-A177-3AD203B41FA5}">
                      <a16:colId xmlns:a16="http://schemas.microsoft.com/office/drawing/2014/main" val="2237469972"/>
                    </a:ext>
                  </a:extLst>
                </a:gridCol>
                <a:gridCol w="3231862">
                  <a:extLst>
                    <a:ext uri="{9D8B030D-6E8A-4147-A177-3AD203B41FA5}">
                      <a16:colId xmlns:a16="http://schemas.microsoft.com/office/drawing/2014/main" val="3409841798"/>
                    </a:ext>
                  </a:extLst>
                </a:gridCol>
              </a:tblGrid>
              <a:tr h="19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Brief content description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(s)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Summary – Next Steps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009970"/>
                  </a:ext>
                </a:extLst>
              </a:tr>
              <a:tr h="404130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Protection and Data Privacy bared to cybersecurity (centered around </a:t>
                      </a: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confidentiality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integrity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availability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brief referral to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relevant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concepts, definitions, methodologies, standards and frameworks for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referential purposes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circumscribed to the audit guidance content of our document.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references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will be included. 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and India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Kuwait 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Argentina and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Mexico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outline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been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prepared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shared with task members for review, feedback, additions, editions and comments.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USA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 noted that some areas of the chapter may be impacted by the development of other chapters.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further develop these areas, we will be reaching out to the rest of the team members.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India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appointed along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USA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co-lead, specifically pertaining to develop the subject on </a:t>
                      </a: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protection and data privacy bared to cybersecurity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developing the applicable content pertaining to the subject matter at hand.</a:t>
                      </a: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Argentina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informed SAI Mexico that they will no longer be able to participate as team members in the development of the appointed assignment. 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0" marR="68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815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79651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569059" tIns="236462" rIns="280013" bIns="236463" numCol="1" spcCol="1270" anchor="ctr" anchorCtr="0">
        <a:noAutofit/>
      </a:bodyPr>
      <a:lstStyle>
        <a:defPPr algn="ctr" defTabSz="933450">
          <a:lnSpc>
            <a:spcPct val="90000"/>
          </a:lnSpc>
          <a:spcBef>
            <a:spcPct val="0"/>
          </a:spcBef>
          <a:spcAft>
            <a:spcPct val="35000"/>
          </a:spcAft>
          <a:defRPr sz="2100" dirty="0" smtClean="0"/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alpha val="50000"/>
            <a:hueOff val="0"/>
            <a:satOff val="0"/>
            <a:lumOff val="0"/>
            <a:alphaOff val="0"/>
          </a:schemeClr>
        </a:fillRef>
        <a:effectRef idx="0">
          <a:schemeClr val="accent1">
            <a:alpha val="50000"/>
            <a:hueOff val="0"/>
            <a:satOff val="0"/>
            <a:lumOff val="0"/>
            <a:alphaOff val="0"/>
          </a:schemeClr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3723</TotalTime>
  <Words>1149</Words>
  <Application>Microsoft Office PowerPoint</Application>
  <PresentationFormat>Presentación en pantalla (4:3)</PresentationFormat>
  <Paragraphs>251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Symbol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Soo Jung Koh Yoo</dc:creator>
  <cp:lastModifiedBy>Soo Jung Koh Yoo</cp:lastModifiedBy>
  <cp:revision>157</cp:revision>
  <dcterms:created xsi:type="dcterms:W3CDTF">2020-08-25T18:58:07Z</dcterms:created>
  <dcterms:modified xsi:type="dcterms:W3CDTF">2021-08-30T17:29:47Z</dcterms:modified>
</cp:coreProperties>
</file>