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5" r:id="rId1"/>
  </p:sldMasterIdLst>
  <p:notesMasterIdLst>
    <p:notesMasterId r:id="rId22"/>
  </p:notesMasterIdLst>
  <p:sldIdLst>
    <p:sldId id="256" r:id="rId2"/>
    <p:sldId id="309" r:id="rId3"/>
    <p:sldId id="310" r:id="rId4"/>
    <p:sldId id="311" r:id="rId5"/>
    <p:sldId id="312" r:id="rId6"/>
    <p:sldId id="313" r:id="rId7"/>
    <p:sldId id="314" r:id="rId8"/>
    <p:sldId id="315" r:id="rId9"/>
    <p:sldId id="316" r:id="rId10"/>
    <p:sldId id="317" r:id="rId11"/>
    <p:sldId id="318" r:id="rId12"/>
    <p:sldId id="319" r:id="rId13"/>
    <p:sldId id="320" r:id="rId14"/>
    <p:sldId id="321" r:id="rId15"/>
    <p:sldId id="322" r:id="rId16"/>
    <p:sldId id="323" r:id="rId17"/>
    <p:sldId id="324" r:id="rId18"/>
    <p:sldId id="325" r:id="rId19"/>
    <p:sldId id="326" r:id="rId20"/>
    <p:sldId id="277"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607" autoAdjust="0"/>
  </p:normalViewPr>
  <p:slideViewPr>
    <p:cSldViewPr snapToGrid="0">
      <p:cViewPr>
        <p:scale>
          <a:sx n="79" d="100"/>
          <a:sy n="79" d="100"/>
        </p:scale>
        <p:origin x="-162"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2C6D858-D135-41F1-845B-F8ABC9CE31C9}" type="doc">
      <dgm:prSet loTypeId="urn:microsoft.com/office/officeart/2005/8/layout/hProcess9" loCatId="process" qsTypeId="urn:microsoft.com/office/officeart/2005/8/quickstyle/3d1" qsCatId="3D" csTypeId="urn:microsoft.com/office/officeart/2005/8/colors/colorful3" csCatId="colorful" phldr="1"/>
      <dgm:spPr/>
      <dgm:t>
        <a:bodyPr/>
        <a:lstStyle/>
        <a:p>
          <a:endParaRPr lang="en-US"/>
        </a:p>
      </dgm:t>
    </dgm:pt>
    <dgm:pt modelId="{060AB3C1-D5BB-411C-A4F6-A3284CB888F8}">
      <dgm:prSet phldrT="[Text]"/>
      <dgm:spPr/>
      <dgm:t>
        <a:bodyPr/>
        <a:lstStyle/>
        <a:p>
          <a:r>
            <a:rPr lang="en-US" dirty="0"/>
            <a:t>Evidence 1</a:t>
          </a:r>
        </a:p>
      </dgm:t>
    </dgm:pt>
    <dgm:pt modelId="{54BF3D73-2087-4A91-9BF2-4304445B1353}" type="parTrans" cxnId="{31034EA3-B31E-4474-A5B3-C4129395EECA}">
      <dgm:prSet/>
      <dgm:spPr/>
      <dgm:t>
        <a:bodyPr/>
        <a:lstStyle/>
        <a:p>
          <a:endParaRPr lang="en-US"/>
        </a:p>
      </dgm:t>
    </dgm:pt>
    <dgm:pt modelId="{D0D15309-03B7-464F-8810-F8C8A3967A21}" type="sibTrans" cxnId="{31034EA3-B31E-4474-A5B3-C4129395EECA}">
      <dgm:prSet/>
      <dgm:spPr/>
      <dgm:t>
        <a:bodyPr/>
        <a:lstStyle/>
        <a:p>
          <a:endParaRPr lang="en-US"/>
        </a:p>
      </dgm:t>
    </dgm:pt>
    <dgm:pt modelId="{EA09A192-381E-49CD-AFA1-0BB9D84D50F8}">
      <dgm:prSet phldrT="[Text]"/>
      <dgm:spPr/>
      <dgm:t>
        <a:bodyPr/>
        <a:lstStyle/>
        <a:p>
          <a:r>
            <a:rPr lang="en-US" dirty="0"/>
            <a:t>Evidence 2</a:t>
          </a:r>
        </a:p>
      </dgm:t>
    </dgm:pt>
    <dgm:pt modelId="{62758411-7DD8-42F2-911E-1F757E177F85}" type="parTrans" cxnId="{CA1544CB-D916-4737-859B-D00A4D7FDA13}">
      <dgm:prSet/>
      <dgm:spPr/>
      <dgm:t>
        <a:bodyPr/>
        <a:lstStyle/>
        <a:p>
          <a:endParaRPr lang="en-US"/>
        </a:p>
      </dgm:t>
    </dgm:pt>
    <dgm:pt modelId="{AD593E66-C62C-4B3E-83ED-02C78BD828F4}" type="sibTrans" cxnId="{CA1544CB-D916-4737-859B-D00A4D7FDA13}">
      <dgm:prSet/>
      <dgm:spPr/>
      <dgm:t>
        <a:bodyPr/>
        <a:lstStyle/>
        <a:p>
          <a:endParaRPr lang="en-US"/>
        </a:p>
      </dgm:t>
    </dgm:pt>
    <dgm:pt modelId="{09D111E9-906A-4C9A-AF04-6D8BB7FB7BC2}">
      <dgm:prSet phldrT="[Text]"/>
      <dgm:spPr/>
      <dgm:t>
        <a:bodyPr/>
        <a:lstStyle/>
        <a:p>
          <a:r>
            <a:rPr lang="en-US"/>
            <a:t>Evidence ...N</a:t>
          </a:r>
        </a:p>
      </dgm:t>
    </dgm:pt>
    <dgm:pt modelId="{08C8087A-C617-45DC-8419-99666CA672DE}" type="parTrans" cxnId="{7F8104AE-BEC0-4C86-B9AE-3D60EDAC0D7B}">
      <dgm:prSet/>
      <dgm:spPr/>
      <dgm:t>
        <a:bodyPr/>
        <a:lstStyle/>
        <a:p>
          <a:endParaRPr lang="en-US"/>
        </a:p>
      </dgm:t>
    </dgm:pt>
    <dgm:pt modelId="{17177D97-8372-410B-A6C6-44681D0DEA01}" type="sibTrans" cxnId="{7F8104AE-BEC0-4C86-B9AE-3D60EDAC0D7B}">
      <dgm:prSet/>
      <dgm:spPr/>
      <dgm:t>
        <a:bodyPr/>
        <a:lstStyle/>
        <a:p>
          <a:endParaRPr lang="en-US"/>
        </a:p>
      </dgm:t>
    </dgm:pt>
    <dgm:pt modelId="{4F27F2DD-6263-4746-959E-7E8CD39BAB59}" type="pres">
      <dgm:prSet presAssocID="{42C6D858-D135-41F1-845B-F8ABC9CE31C9}" presName="CompostProcess" presStyleCnt="0">
        <dgm:presLayoutVars>
          <dgm:dir/>
          <dgm:resizeHandles val="exact"/>
        </dgm:presLayoutVars>
      </dgm:prSet>
      <dgm:spPr/>
      <dgm:t>
        <a:bodyPr/>
        <a:lstStyle/>
        <a:p>
          <a:endParaRPr lang="en-US"/>
        </a:p>
      </dgm:t>
    </dgm:pt>
    <dgm:pt modelId="{A5B595A5-7BF6-49E9-AB26-92BA91D69320}" type="pres">
      <dgm:prSet presAssocID="{42C6D858-D135-41F1-845B-F8ABC9CE31C9}" presName="arrow" presStyleLbl="bgShp" presStyleIdx="0" presStyleCnt="1" custFlipVert="1" custScaleX="90278" custScaleY="26190" custLinFactNeighborX="614" custLinFactNeighborY="10119"/>
      <dgm:spPr/>
      <dgm:t>
        <a:bodyPr/>
        <a:lstStyle/>
        <a:p>
          <a:endParaRPr lang="en-US"/>
        </a:p>
      </dgm:t>
    </dgm:pt>
    <dgm:pt modelId="{57179692-AFDF-42D1-9527-8D580D85650E}" type="pres">
      <dgm:prSet presAssocID="{42C6D858-D135-41F1-845B-F8ABC9CE31C9}" presName="linearProcess" presStyleCnt="0"/>
      <dgm:spPr/>
      <dgm:t>
        <a:bodyPr/>
        <a:lstStyle/>
        <a:p>
          <a:endParaRPr lang="en-US"/>
        </a:p>
      </dgm:t>
    </dgm:pt>
    <dgm:pt modelId="{7DB5BD1D-C185-48FC-94CF-5B80561E6944}" type="pres">
      <dgm:prSet presAssocID="{060AB3C1-D5BB-411C-A4F6-A3284CB888F8}" presName="textNode" presStyleLbl="node1" presStyleIdx="0" presStyleCnt="3" custScaleX="81556" custScaleY="80357" custLinFactNeighborX="-28247" custLinFactNeighborY="-65476">
        <dgm:presLayoutVars>
          <dgm:bulletEnabled val="1"/>
        </dgm:presLayoutVars>
      </dgm:prSet>
      <dgm:spPr/>
      <dgm:t>
        <a:bodyPr/>
        <a:lstStyle/>
        <a:p>
          <a:endParaRPr lang="en-US"/>
        </a:p>
      </dgm:t>
    </dgm:pt>
    <dgm:pt modelId="{B5683BF2-9191-46AC-B96F-54B6CF730666}" type="pres">
      <dgm:prSet presAssocID="{D0D15309-03B7-464F-8810-F8C8A3967A21}" presName="sibTrans" presStyleCnt="0"/>
      <dgm:spPr/>
      <dgm:t>
        <a:bodyPr/>
        <a:lstStyle/>
        <a:p>
          <a:endParaRPr lang="en-US"/>
        </a:p>
      </dgm:t>
    </dgm:pt>
    <dgm:pt modelId="{03085C6E-EEF9-4D02-9C22-217079F9156D}" type="pres">
      <dgm:prSet presAssocID="{EA09A192-381E-49CD-AFA1-0BB9D84D50F8}" presName="textNode" presStyleLbl="node1" presStyleIdx="1" presStyleCnt="3" custScaleX="82958" custScaleY="81845" custLinFactNeighborX="21185" custLinFactNeighborY="-63988">
        <dgm:presLayoutVars>
          <dgm:bulletEnabled val="1"/>
        </dgm:presLayoutVars>
      </dgm:prSet>
      <dgm:spPr/>
      <dgm:t>
        <a:bodyPr/>
        <a:lstStyle/>
        <a:p>
          <a:endParaRPr lang="en-US"/>
        </a:p>
      </dgm:t>
    </dgm:pt>
    <dgm:pt modelId="{8A9FA471-288D-460A-9EEC-8AD1422E63FA}" type="pres">
      <dgm:prSet presAssocID="{AD593E66-C62C-4B3E-83ED-02C78BD828F4}" presName="sibTrans" presStyleCnt="0"/>
      <dgm:spPr/>
      <dgm:t>
        <a:bodyPr/>
        <a:lstStyle/>
        <a:p>
          <a:endParaRPr lang="en-US"/>
        </a:p>
      </dgm:t>
    </dgm:pt>
    <dgm:pt modelId="{3E14A6CC-B516-480B-98E9-8573D1B713CC}" type="pres">
      <dgm:prSet presAssocID="{09D111E9-906A-4C9A-AF04-6D8BB7FB7BC2}" presName="textNode" presStyleLbl="node1" presStyleIdx="2" presStyleCnt="3" custScaleX="82841" custScaleY="80357" custLinFactNeighborX="28247" custLinFactNeighborY="-63988">
        <dgm:presLayoutVars>
          <dgm:bulletEnabled val="1"/>
        </dgm:presLayoutVars>
      </dgm:prSet>
      <dgm:spPr/>
      <dgm:t>
        <a:bodyPr/>
        <a:lstStyle/>
        <a:p>
          <a:endParaRPr lang="en-US"/>
        </a:p>
      </dgm:t>
    </dgm:pt>
  </dgm:ptLst>
  <dgm:cxnLst>
    <dgm:cxn modelId="{7F8104AE-BEC0-4C86-B9AE-3D60EDAC0D7B}" srcId="{42C6D858-D135-41F1-845B-F8ABC9CE31C9}" destId="{09D111E9-906A-4C9A-AF04-6D8BB7FB7BC2}" srcOrd="2" destOrd="0" parTransId="{08C8087A-C617-45DC-8419-99666CA672DE}" sibTransId="{17177D97-8372-410B-A6C6-44681D0DEA01}"/>
    <dgm:cxn modelId="{C6A2C3E0-A5FC-477B-82C0-23AEE5104FC0}" type="presOf" srcId="{EA09A192-381E-49CD-AFA1-0BB9D84D50F8}" destId="{03085C6E-EEF9-4D02-9C22-217079F9156D}" srcOrd="0" destOrd="0" presId="urn:microsoft.com/office/officeart/2005/8/layout/hProcess9"/>
    <dgm:cxn modelId="{A983B70B-55F0-479C-8BC5-D0860AC393AC}" type="presOf" srcId="{42C6D858-D135-41F1-845B-F8ABC9CE31C9}" destId="{4F27F2DD-6263-4746-959E-7E8CD39BAB59}" srcOrd="0" destOrd="0" presId="urn:microsoft.com/office/officeart/2005/8/layout/hProcess9"/>
    <dgm:cxn modelId="{8D05DFEF-5B7C-467C-AFC5-66BF1D7206E6}" type="presOf" srcId="{09D111E9-906A-4C9A-AF04-6D8BB7FB7BC2}" destId="{3E14A6CC-B516-480B-98E9-8573D1B713CC}" srcOrd="0" destOrd="0" presId="urn:microsoft.com/office/officeart/2005/8/layout/hProcess9"/>
    <dgm:cxn modelId="{31034EA3-B31E-4474-A5B3-C4129395EECA}" srcId="{42C6D858-D135-41F1-845B-F8ABC9CE31C9}" destId="{060AB3C1-D5BB-411C-A4F6-A3284CB888F8}" srcOrd="0" destOrd="0" parTransId="{54BF3D73-2087-4A91-9BF2-4304445B1353}" sibTransId="{D0D15309-03B7-464F-8810-F8C8A3967A21}"/>
    <dgm:cxn modelId="{A9A922D2-D901-40AB-B001-2587981B4569}" type="presOf" srcId="{060AB3C1-D5BB-411C-A4F6-A3284CB888F8}" destId="{7DB5BD1D-C185-48FC-94CF-5B80561E6944}" srcOrd="0" destOrd="0" presId="urn:microsoft.com/office/officeart/2005/8/layout/hProcess9"/>
    <dgm:cxn modelId="{CA1544CB-D916-4737-859B-D00A4D7FDA13}" srcId="{42C6D858-D135-41F1-845B-F8ABC9CE31C9}" destId="{EA09A192-381E-49CD-AFA1-0BB9D84D50F8}" srcOrd="1" destOrd="0" parTransId="{62758411-7DD8-42F2-911E-1F757E177F85}" sibTransId="{AD593E66-C62C-4B3E-83ED-02C78BD828F4}"/>
    <dgm:cxn modelId="{35FB70E3-AFF3-4E52-B0E8-BFEBC7C363A0}" type="presParOf" srcId="{4F27F2DD-6263-4746-959E-7E8CD39BAB59}" destId="{A5B595A5-7BF6-49E9-AB26-92BA91D69320}" srcOrd="0" destOrd="0" presId="urn:microsoft.com/office/officeart/2005/8/layout/hProcess9"/>
    <dgm:cxn modelId="{BAE7C019-BAAA-4E74-A8BB-B6EA9E646709}" type="presParOf" srcId="{4F27F2DD-6263-4746-959E-7E8CD39BAB59}" destId="{57179692-AFDF-42D1-9527-8D580D85650E}" srcOrd="1" destOrd="0" presId="urn:microsoft.com/office/officeart/2005/8/layout/hProcess9"/>
    <dgm:cxn modelId="{024E357C-CA45-440A-B5E1-18B8599A2F0B}" type="presParOf" srcId="{57179692-AFDF-42D1-9527-8D580D85650E}" destId="{7DB5BD1D-C185-48FC-94CF-5B80561E6944}" srcOrd="0" destOrd="0" presId="urn:microsoft.com/office/officeart/2005/8/layout/hProcess9"/>
    <dgm:cxn modelId="{78A97693-9A1B-4F8B-A881-DA0A70A7E82F}" type="presParOf" srcId="{57179692-AFDF-42D1-9527-8D580D85650E}" destId="{B5683BF2-9191-46AC-B96F-54B6CF730666}" srcOrd="1" destOrd="0" presId="urn:microsoft.com/office/officeart/2005/8/layout/hProcess9"/>
    <dgm:cxn modelId="{8A859792-00C3-431C-BEA1-7BB16A01C84D}" type="presParOf" srcId="{57179692-AFDF-42D1-9527-8D580D85650E}" destId="{03085C6E-EEF9-4D02-9C22-217079F9156D}" srcOrd="2" destOrd="0" presId="urn:microsoft.com/office/officeart/2005/8/layout/hProcess9"/>
    <dgm:cxn modelId="{BB0512DF-F50A-4679-AD65-8562F64C4D93}" type="presParOf" srcId="{57179692-AFDF-42D1-9527-8D580D85650E}" destId="{8A9FA471-288D-460A-9EEC-8AD1422E63FA}" srcOrd="3" destOrd="0" presId="urn:microsoft.com/office/officeart/2005/8/layout/hProcess9"/>
    <dgm:cxn modelId="{011574F4-5BB5-4343-9943-313CF65D359C}" type="presParOf" srcId="{57179692-AFDF-42D1-9527-8D580D85650E}" destId="{3E14A6CC-B516-480B-98E9-8573D1B713CC}"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595A5-7BF6-49E9-AB26-92BA91D69320}">
      <dsp:nvSpPr>
        <dsp:cNvPr id="0" name=""/>
        <dsp:cNvSpPr/>
      </dsp:nvSpPr>
      <dsp:spPr>
        <a:xfrm flipV="1">
          <a:off x="804258" y="1651939"/>
          <a:ext cx="5077924" cy="920047"/>
        </a:xfrm>
        <a:prstGeom prst="rightArrow">
          <a:avLst/>
        </a:prstGeom>
        <a:gradFill rotWithShape="0">
          <a:gsLst>
            <a:gs pos="0">
              <a:schemeClr val="accent3">
                <a:tint val="40000"/>
                <a:hueOff val="0"/>
                <a:satOff val="0"/>
                <a:lumOff val="0"/>
                <a:alphaOff val="0"/>
                <a:tint val="94000"/>
                <a:satMod val="103000"/>
                <a:lumMod val="102000"/>
              </a:schemeClr>
            </a:gs>
            <a:gs pos="50000">
              <a:schemeClr val="accent3">
                <a:tint val="40000"/>
                <a:hueOff val="0"/>
                <a:satOff val="0"/>
                <a:lumOff val="0"/>
                <a:alphaOff val="0"/>
                <a:shade val="100000"/>
                <a:satMod val="110000"/>
                <a:lumMod val="100000"/>
              </a:schemeClr>
            </a:gs>
            <a:gs pos="100000">
              <a:schemeClr val="accent3">
                <a:tint val="40000"/>
                <a:hueOff val="0"/>
                <a:satOff val="0"/>
                <a:lumOff val="0"/>
                <a:alphaOff val="0"/>
                <a:shade val="78000"/>
                <a:satMod val="120000"/>
                <a:lumMod val="99000"/>
              </a:schemeClr>
            </a:gs>
          </a:gsLst>
          <a:lin ang="54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sp>
    <dsp:sp modelId="{7DB5BD1D-C185-48FC-94CF-5B80561E6944}">
      <dsp:nvSpPr>
        <dsp:cNvPr id="0" name=""/>
        <dsp:cNvSpPr/>
      </dsp:nvSpPr>
      <dsp:spPr>
        <a:xfrm>
          <a:off x="437368" y="271840"/>
          <a:ext cx="1737114" cy="1129167"/>
        </a:xfrm>
        <a:prstGeom prst="roundRect">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a:t>Evidence 1</a:t>
          </a:r>
        </a:p>
      </dsp:txBody>
      <dsp:txXfrm>
        <a:off x="492489" y="326961"/>
        <a:ext cx="1626872" cy="1018925"/>
      </dsp:txXfrm>
    </dsp:sp>
    <dsp:sp modelId="{03085C6E-EEF9-4D02-9C22-217079F9156D}">
      <dsp:nvSpPr>
        <dsp:cNvPr id="0" name=""/>
        <dsp:cNvSpPr/>
      </dsp:nvSpPr>
      <dsp:spPr>
        <a:xfrm>
          <a:off x="2450665" y="282295"/>
          <a:ext cx="1766976" cy="1150076"/>
        </a:xfrm>
        <a:prstGeom prst="roundRect">
          <a:avLst/>
        </a:prstGeom>
        <a:gradFill rotWithShape="0">
          <a:gsLst>
            <a:gs pos="0">
              <a:schemeClr val="accent3">
                <a:hueOff val="2489983"/>
                <a:satOff val="-971"/>
                <a:lumOff val="7647"/>
                <a:alphaOff val="0"/>
                <a:tint val="94000"/>
                <a:satMod val="103000"/>
                <a:lumMod val="102000"/>
              </a:schemeClr>
            </a:gs>
            <a:gs pos="50000">
              <a:schemeClr val="accent3">
                <a:hueOff val="2489983"/>
                <a:satOff val="-971"/>
                <a:lumOff val="7647"/>
                <a:alphaOff val="0"/>
                <a:shade val="100000"/>
                <a:satMod val="110000"/>
                <a:lumMod val="100000"/>
              </a:schemeClr>
            </a:gs>
            <a:gs pos="100000">
              <a:schemeClr val="accent3">
                <a:hueOff val="2489983"/>
                <a:satOff val="-971"/>
                <a:lumOff val="7647"/>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dirty="0"/>
            <a:t>Evidence 2</a:t>
          </a:r>
        </a:p>
      </dsp:txBody>
      <dsp:txXfrm>
        <a:off x="2506807" y="338437"/>
        <a:ext cx="1654692" cy="1037792"/>
      </dsp:txXfrm>
    </dsp:sp>
    <dsp:sp modelId="{3E14A6CC-B516-480B-98E9-8573D1B713CC}">
      <dsp:nvSpPr>
        <dsp:cNvPr id="0" name=""/>
        <dsp:cNvSpPr/>
      </dsp:nvSpPr>
      <dsp:spPr>
        <a:xfrm>
          <a:off x="4415515" y="292749"/>
          <a:ext cx="1764484" cy="1129167"/>
        </a:xfrm>
        <a:prstGeom prst="roundRect">
          <a:avLst/>
        </a:prstGeom>
        <a:gradFill rotWithShape="0">
          <a:gsLst>
            <a:gs pos="0">
              <a:schemeClr val="accent3">
                <a:hueOff val="4979966"/>
                <a:satOff val="-1943"/>
                <a:lumOff val="15294"/>
                <a:alphaOff val="0"/>
                <a:tint val="94000"/>
                <a:satMod val="103000"/>
                <a:lumMod val="102000"/>
              </a:schemeClr>
            </a:gs>
            <a:gs pos="50000">
              <a:schemeClr val="accent3">
                <a:hueOff val="4979966"/>
                <a:satOff val="-1943"/>
                <a:lumOff val="15294"/>
                <a:alphaOff val="0"/>
                <a:shade val="100000"/>
                <a:satMod val="110000"/>
                <a:lumMod val="100000"/>
              </a:schemeClr>
            </a:gs>
            <a:gs pos="100000">
              <a:schemeClr val="accent3">
                <a:hueOff val="4979966"/>
                <a:satOff val="-1943"/>
                <a:lumOff val="15294"/>
                <a:alphaOff val="0"/>
                <a:shade val="78000"/>
                <a:satMod val="120000"/>
                <a:lumMod val="99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en-US" sz="2900" kern="1200"/>
            <a:t>Evidence ...N</a:t>
          </a:r>
        </a:p>
      </dsp:txBody>
      <dsp:txXfrm>
        <a:off x="4470636" y="347870"/>
        <a:ext cx="1654242" cy="1018925"/>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C5FA419-D7E3-4153-9032-038946225D59}" type="datetimeFigureOut">
              <a:rPr lang="en-US" smtClean="0"/>
              <a:t>4/4/2018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9E90A8-B8D3-4E6C-A9BB-28DFA3DF289B}" type="slidenum">
              <a:rPr lang="en-US" smtClean="0"/>
              <a:t>‹#›</a:t>
            </a:fld>
            <a:endParaRPr lang="en-US"/>
          </a:p>
        </p:txBody>
      </p:sp>
    </p:spTree>
    <p:extLst>
      <p:ext uri="{BB962C8B-B14F-4D97-AF65-F5344CB8AC3E}">
        <p14:creationId xmlns:p14="http://schemas.microsoft.com/office/powerpoint/2010/main" val="17942127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89E90A8-B8D3-4E6C-A9BB-28DFA3DF289B}" type="slidenum">
              <a:rPr lang="en-US" smtClean="0"/>
              <a:t>17</a:t>
            </a:fld>
            <a:endParaRPr lang="en-US"/>
          </a:p>
        </p:txBody>
      </p:sp>
    </p:spTree>
    <p:extLst>
      <p:ext uri="{BB962C8B-B14F-4D97-AF65-F5344CB8AC3E}">
        <p14:creationId xmlns:p14="http://schemas.microsoft.com/office/powerpoint/2010/main" val="27409360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As per policy a minimum of 20 days training is mandated for all audit</a:t>
            </a:r>
            <a:r>
              <a:rPr lang="en-US" baseline="0" dirty="0" smtClean="0"/>
              <a:t> officers</a:t>
            </a:r>
            <a:endParaRPr lang="en-US" dirty="0"/>
          </a:p>
        </p:txBody>
      </p:sp>
      <p:sp>
        <p:nvSpPr>
          <p:cNvPr id="4" name="Slide Number Placeholder 3"/>
          <p:cNvSpPr>
            <a:spLocks noGrp="1"/>
          </p:cNvSpPr>
          <p:nvPr>
            <p:ph type="sldNum" sz="quarter" idx="10"/>
          </p:nvPr>
        </p:nvSpPr>
        <p:spPr/>
        <p:txBody>
          <a:bodyPr/>
          <a:lstStyle/>
          <a:p>
            <a:fld id="{E89E90A8-B8D3-4E6C-A9BB-28DFA3DF289B}" type="slidenum">
              <a:rPr lang="en-US" smtClean="0"/>
              <a:t>19</a:t>
            </a:fld>
            <a:endParaRPr lang="en-US"/>
          </a:p>
        </p:txBody>
      </p:sp>
    </p:spTree>
    <p:extLst>
      <p:ext uri="{BB962C8B-B14F-4D97-AF65-F5344CB8AC3E}">
        <p14:creationId xmlns:p14="http://schemas.microsoft.com/office/powerpoint/2010/main" val="3425874653"/>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AB226D30-66FC-46E5-AD28-1BE015498FD9}" type="datetime1">
              <a:rPr lang="en-US" smtClean="0"/>
              <a:t>4/4/2018</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FAB73BC-B049-4115-A692-8D63A059BFB8}" type="slidenum">
              <a:rPr lang="en-US" smtClean="0"/>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pic>
        <p:nvPicPr>
          <p:cNvPr id="12" name="Picture 11"/>
          <p:cNvPicPr/>
          <p:nvPr userDrawn="1"/>
        </p:nvPicPr>
        <p:blipFill>
          <a:blip r:embed="rId2" cstate="print">
            <a:duotone>
              <a:schemeClr val="accent4">
                <a:shade val="45000"/>
                <a:satMod val="135000"/>
              </a:schemeClr>
              <a:prstClr val="white"/>
            </a:duotone>
            <a:extLst>
              <a:ext uri="{BEBA8EAE-BF5A-486C-A8C5-ECC9F3942E4B}">
                <a14:imgProps xmlns:a14="http://schemas.microsoft.com/office/drawing/2010/main">
                  <a14:imgLayer r:embed="rId3">
                    <a14:imgEffect>
                      <a14:sharpenSoften amount="78000"/>
                    </a14:imgEffect>
                    <a14:imgEffect>
                      <a14:colorTemperature colorTemp="8250"/>
                    </a14:imgEffect>
                    <a14:imgEffect>
                      <a14:saturation sat="25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052626" y="129774"/>
            <a:ext cx="963295" cy="943610"/>
          </a:xfrm>
          <a:prstGeom prst="rect">
            <a:avLst/>
          </a:prstGeom>
        </p:spPr>
      </p:pic>
    </p:spTree>
    <p:extLst>
      <p:ext uri="{BB962C8B-B14F-4D97-AF65-F5344CB8AC3E}">
        <p14:creationId xmlns:p14="http://schemas.microsoft.com/office/powerpoint/2010/main" val="240964660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A12D5D-77A5-48C7-8CC6-3DA530CF1299}"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8437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AEC441-0D3C-4915-B7A0-C15A9180C90D}"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6088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22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F98D0D3F-7CA7-415A-9181-B55EA4E21186}" type="datetime1">
              <a:rPr lang="en-US" smtClean="0"/>
              <a:t>4/4/2018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pic>
        <p:nvPicPr>
          <p:cNvPr id="7" name="Picture 6"/>
          <p:cNvPicPr/>
          <p:nvPr userDrawn="1"/>
        </p:nvPicPr>
        <p:blipFill>
          <a:blip r:embed="rId2" cstate="print">
            <a:duotone>
              <a:schemeClr val="accent4">
                <a:shade val="45000"/>
                <a:satMod val="135000"/>
              </a:schemeClr>
              <a:prstClr val="white"/>
            </a:duotone>
            <a:extLst>
              <a:ext uri="{BEBA8EAE-BF5A-486C-A8C5-ECC9F3942E4B}">
                <a14:imgProps xmlns:a14="http://schemas.microsoft.com/office/drawing/2010/main">
                  <a14:imgLayer r:embed="rId3">
                    <a14:imgEffect>
                      <a14:sharpenSoften amount="78000"/>
                    </a14:imgEffect>
                    <a14:imgEffect>
                      <a14:colorTemperature colorTemp="8250"/>
                    </a14:imgEffect>
                    <a14:imgEffect>
                      <a14:saturation sat="250000"/>
                    </a14:imgEffect>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1052626" y="129774"/>
            <a:ext cx="963295" cy="943610"/>
          </a:xfrm>
          <a:prstGeom prst="rect">
            <a:avLst/>
          </a:prstGeom>
        </p:spPr>
      </p:pic>
    </p:spTree>
    <p:extLst>
      <p:ext uri="{BB962C8B-B14F-4D97-AF65-F5344CB8AC3E}">
        <p14:creationId xmlns:p14="http://schemas.microsoft.com/office/powerpoint/2010/main" val="37810210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0CD8F47D-D594-472F-86E1-44E2C8AA1560}" type="datetime1">
              <a:rPr lang="en-US" smtClean="0"/>
              <a:t>4/4/2018</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FAB73BC-B049-4115-A692-8D63A059BFB8}" type="slidenum">
              <a:rPr lang="en-US" smtClean="0"/>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8328146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4DBCF36-04F1-4F65-A63B-B3445293459E}" type="datetime1">
              <a:rPr lang="en-US" smtClean="0"/>
              <a:t>4/4/2018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84658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444EFA-0EC7-4648-94F2-8AC20269DA01}" type="datetime1">
              <a:rPr lang="en-US" smtClean="0"/>
              <a:t>4/4/2018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7886600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A94EB2-8087-4775-8C4E-B7F8D9719D1A}" type="datetime1">
              <a:rPr lang="en-US" smtClean="0"/>
              <a:t>4/4/2018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87415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9BF02-770E-49D1-9907-B441A1F324B9}" type="datetime1">
              <a:rPr lang="en-US" smtClean="0"/>
              <a:t>4/4/2018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479763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09E28740-C4A8-47C6-AF34-BE01BDCC0CDB}" type="datetime1">
              <a:rPr lang="en-US" smtClean="0"/>
              <a:t>4/4/2018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615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91C5D020-2B9C-4053-80FD-96981636E2F6}" type="datetime1">
              <a:rPr lang="en-US" smtClean="0"/>
              <a:t>4/4/2018</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AB73BC-B049-4115-A692-8D63A059BFB8}" type="slidenum">
              <a:rPr lang="en-US" smtClean="0"/>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028138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CFA515BE-0D56-420E-A679-F74A6D15D5E1}" type="datetime1">
              <a:rPr lang="en-US" smtClean="0"/>
              <a:t>4/4/2018</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FAB73BC-B049-4115-A692-8D63A059BFB8}" type="slidenum">
              <a:rPr lang="en-US" smtClean="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209044056"/>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5127" y="2231814"/>
            <a:ext cx="8361229" cy="2098226"/>
          </a:xfrm>
        </p:spPr>
        <p:txBody>
          <a:bodyPr/>
          <a:lstStyle/>
          <a:p>
            <a:r>
              <a:rPr lang="en-US" dirty="0" smtClean="0"/>
              <a:t>Establishing a digital audit trail</a:t>
            </a:r>
            <a:endParaRPr lang="en-US" dirty="0"/>
          </a:p>
        </p:txBody>
      </p:sp>
      <p:sp>
        <p:nvSpPr>
          <p:cNvPr id="3" name="Subtitle 2"/>
          <p:cNvSpPr>
            <a:spLocks noGrp="1"/>
          </p:cNvSpPr>
          <p:nvPr>
            <p:ph type="subTitle" idx="1"/>
          </p:nvPr>
        </p:nvSpPr>
        <p:spPr>
          <a:xfrm>
            <a:off x="2679906" y="4635156"/>
            <a:ext cx="6831673" cy="1086237"/>
          </a:xfrm>
        </p:spPr>
        <p:txBody>
          <a:bodyPr/>
          <a:lstStyle/>
          <a:p>
            <a:r>
              <a:rPr lang="en-US" dirty="0" smtClean="0"/>
              <a:t>Presented </a:t>
            </a:r>
            <a:r>
              <a:rPr lang="en-US" dirty="0" smtClean="0"/>
              <a:t>by</a:t>
            </a:r>
            <a:r>
              <a:rPr lang="en-US" dirty="0" smtClean="0"/>
              <a:t>: SAI </a:t>
            </a:r>
            <a:r>
              <a:rPr lang="en-US" dirty="0" smtClean="0"/>
              <a:t>Pakistan</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1</a:t>
            </a:fld>
            <a:endParaRPr lang="en-US" dirty="0"/>
          </a:p>
        </p:txBody>
      </p:sp>
    </p:spTree>
    <p:extLst>
      <p:ext uri="{BB962C8B-B14F-4D97-AF65-F5344CB8AC3E}">
        <p14:creationId xmlns:p14="http://schemas.microsoft.com/office/powerpoint/2010/main" val="36092365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3.1  Classification of digital audit trails </a:t>
            </a:r>
            <a:endParaRPr lang="en-US" dirty="0"/>
          </a:p>
        </p:txBody>
      </p:sp>
      <p:sp>
        <p:nvSpPr>
          <p:cNvPr id="3" name="Content Placeholder 2"/>
          <p:cNvSpPr>
            <a:spLocks noGrp="1"/>
          </p:cNvSpPr>
          <p:nvPr>
            <p:ph idx="1"/>
          </p:nvPr>
        </p:nvSpPr>
        <p:spPr/>
        <p:txBody>
          <a:bodyPr/>
          <a:lstStyle/>
          <a:p>
            <a:r>
              <a:rPr lang="en-US" b="1" dirty="0"/>
              <a:t>Digital trail of Financial Transactions:</a:t>
            </a:r>
            <a:r>
              <a:rPr lang="en-US" dirty="0"/>
              <a:t>  Digital evidence that answer questions such as, what payment was made, when it was made, how it was made </a:t>
            </a:r>
            <a:r>
              <a:rPr lang="en-US" dirty="0" err="1"/>
              <a:t>etc</a:t>
            </a:r>
            <a:r>
              <a:rPr lang="en-US" dirty="0"/>
              <a:t>? Same scenarios exist for liabilities and accruals. Banking transactions, online transfers, third party disbursements etc. fall under this category.</a:t>
            </a:r>
          </a:p>
          <a:p>
            <a:r>
              <a:rPr lang="en-US" b="1" dirty="0"/>
              <a:t>Digital trail of Non-financial processes:</a:t>
            </a:r>
            <a:r>
              <a:rPr lang="en-US" dirty="0"/>
              <a:t> Digital evidence relating to the business specific details of an entity. For example for a HMIS (Hospital Management Information System), the patient information, medicine inventory system etc.</a:t>
            </a:r>
          </a:p>
        </p:txBody>
      </p:sp>
      <p:sp>
        <p:nvSpPr>
          <p:cNvPr id="4" name="Slide Number Placeholder 3"/>
          <p:cNvSpPr>
            <a:spLocks noGrp="1"/>
          </p:cNvSpPr>
          <p:nvPr>
            <p:ph type="sldNum" sz="quarter" idx="12"/>
          </p:nvPr>
        </p:nvSpPr>
        <p:spPr/>
        <p:txBody>
          <a:bodyPr/>
          <a:lstStyle/>
          <a:p>
            <a:fld id="{6113E31D-E2AB-40D1-8B51-AFA5AFEF393A}" type="slidenum">
              <a:rPr lang="en-US" smtClean="0"/>
              <a:t>10</a:t>
            </a:fld>
            <a:endParaRPr lang="en-US" dirty="0"/>
          </a:p>
        </p:txBody>
      </p:sp>
    </p:spTree>
    <p:extLst>
      <p:ext uri="{BB962C8B-B14F-4D97-AF65-F5344CB8AC3E}">
        <p14:creationId xmlns:p14="http://schemas.microsoft.com/office/powerpoint/2010/main" val="40648844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Challenges faced in developing a digital trail</a:t>
            </a:r>
            <a:endParaRPr lang="en-US" dirty="0"/>
          </a:p>
        </p:txBody>
      </p:sp>
      <p:sp>
        <p:nvSpPr>
          <p:cNvPr id="3" name="Content Placeholder 2"/>
          <p:cNvSpPr>
            <a:spLocks noGrp="1"/>
          </p:cNvSpPr>
          <p:nvPr>
            <p:ph idx="1"/>
          </p:nvPr>
        </p:nvSpPr>
        <p:spPr/>
        <p:txBody>
          <a:bodyPr>
            <a:normAutofit/>
          </a:bodyPr>
          <a:lstStyle/>
          <a:p>
            <a:r>
              <a:rPr lang="en-US" b="1" dirty="0"/>
              <a:t>Complexity of digital </a:t>
            </a:r>
            <a:r>
              <a:rPr lang="en-US" b="1" dirty="0" smtClean="0"/>
              <a:t>transactions:</a:t>
            </a:r>
            <a:r>
              <a:rPr lang="en-US" dirty="0"/>
              <a:t> Digital processes have enabled organizations to perform a whole new range of business activities that was not plausible in a manual transaction environment. Hence digital transactions are diverse and complex</a:t>
            </a:r>
            <a:r>
              <a:rPr lang="en-US" dirty="0" smtClean="0"/>
              <a:t>.</a:t>
            </a:r>
          </a:p>
          <a:p>
            <a:r>
              <a:rPr lang="en-US" b="1" dirty="0"/>
              <a:t>Assessing data consistency: </a:t>
            </a:r>
            <a:r>
              <a:rPr lang="en-US" dirty="0"/>
              <a:t>In many cases the public sector auditor gets flooded with lots of digital </a:t>
            </a:r>
            <a:r>
              <a:rPr lang="en-US" dirty="0" smtClean="0"/>
              <a:t>data. </a:t>
            </a:r>
            <a:r>
              <a:rPr lang="en-US" dirty="0"/>
              <a:t>T</a:t>
            </a:r>
            <a:r>
              <a:rPr lang="en-US" dirty="0" smtClean="0"/>
              <a:t>he </a:t>
            </a:r>
            <a:r>
              <a:rPr lang="en-US" dirty="0"/>
              <a:t>auditor first has to select a data-set to review. Next step is to ensure that the selected data-set has reliable and accurate information. Hence the internal controls </a:t>
            </a:r>
            <a:r>
              <a:rPr lang="en-US" dirty="0" smtClean="0"/>
              <a:t>for </a:t>
            </a:r>
            <a:r>
              <a:rPr lang="en-US" dirty="0"/>
              <a:t>recording, updating and retaining the subject digital information have to be assessed.</a:t>
            </a:r>
            <a:endParaRPr lang="en-US" dirty="0" smtClean="0"/>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11</a:t>
            </a:fld>
            <a:endParaRPr lang="en-US" dirty="0"/>
          </a:p>
        </p:txBody>
      </p:sp>
    </p:spTree>
    <p:extLst>
      <p:ext uri="{BB962C8B-B14F-4D97-AF65-F5344CB8AC3E}">
        <p14:creationId xmlns:p14="http://schemas.microsoft.com/office/powerpoint/2010/main" val="39641051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4 Continued</a:t>
            </a:r>
            <a:endParaRPr lang="en-US" dirty="0"/>
          </a:p>
        </p:txBody>
      </p:sp>
      <p:sp>
        <p:nvSpPr>
          <p:cNvPr id="3" name="Content Placeholder 2"/>
          <p:cNvSpPr>
            <a:spLocks noGrp="1"/>
          </p:cNvSpPr>
          <p:nvPr>
            <p:ph idx="1"/>
          </p:nvPr>
        </p:nvSpPr>
        <p:spPr/>
        <p:txBody>
          <a:bodyPr/>
          <a:lstStyle/>
          <a:p>
            <a:r>
              <a:rPr lang="en-US" b="1" dirty="0"/>
              <a:t>Translating digital evidence in to an audit report:</a:t>
            </a:r>
            <a:r>
              <a:rPr lang="en-US" dirty="0"/>
              <a:t>   On one hand audit reports are meant to be presented to legislative forums in easy to comprehend manner with complete clarity. On the other hand error and anomalies found in a digital audit trail are technical in nature.</a:t>
            </a:r>
          </a:p>
        </p:txBody>
      </p:sp>
      <p:sp>
        <p:nvSpPr>
          <p:cNvPr id="4" name="Slide Number Placeholder 3"/>
          <p:cNvSpPr>
            <a:spLocks noGrp="1"/>
          </p:cNvSpPr>
          <p:nvPr>
            <p:ph type="sldNum" sz="quarter" idx="12"/>
          </p:nvPr>
        </p:nvSpPr>
        <p:spPr/>
        <p:txBody>
          <a:bodyPr/>
          <a:lstStyle/>
          <a:p>
            <a:fld id="{6113E31D-E2AB-40D1-8B51-AFA5AFEF393A}" type="slidenum">
              <a:rPr lang="en-US" smtClean="0"/>
              <a:t>12</a:t>
            </a:fld>
            <a:endParaRPr lang="en-US" dirty="0"/>
          </a:p>
        </p:txBody>
      </p:sp>
    </p:spTree>
    <p:extLst>
      <p:ext uri="{BB962C8B-B14F-4D97-AF65-F5344CB8AC3E}">
        <p14:creationId xmlns:p14="http://schemas.microsoft.com/office/powerpoint/2010/main" val="37381765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 Opportunities presented by a digital trail</a:t>
            </a:r>
            <a:endParaRPr lang="en-US" dirty="0"/>
          </a:p>
        </p:txBody>
      </p:sp>
      <p:sp>
        <p:nvSpPr>
          <p:cNvPr id="3" name="Content Placeholder 2"/>
          <p:cNvSpPr>
            <a:spLocks noGrp="1"/>
          </p:cNvSpPr>
          <p:nvPr>
            <p:ph idx="1"/>
          </p:nvPr>
        </p:nvSpPr>
        <p:spPr/>
        <p:txBody>
          <a:bodyPr>
            <a:normAutofit lnSpcReduction="10000"/>
          </a:bodyPr>
          <a:lstStyle/>
          <a:p>
            <a:r>
              <a:rPr lang="en-US" dirty="0"/>
              <a:t>Comprehensive view of the auditee operations</a:t>
            </a:r>
            <a:r>
              <a:rPr lang="en-US" dirty="0" smtClean="0"/>
              <a:t>:</a:t>
            </a:r>
            <a:r>
              <a:rPr lang="en-US" dirty="0"/>
              <a:t> </a:t>
            </a:r>
            <a:endParaRPr lang="en-US" dirty="0" smtClean="0"/>
          </a:p>
          <a:p>
            <a:pPr lvl="1"/>
            <a:r>
              <a:rPr lang="en-US" dirty="0" smtClean="0"/>
              <a:t>Paper </a:t>
            </a:r>
            <a:r>
              <a:rPr lang="en-US" dirty="0"/>
              <a:t>trail had the inherent disadvantage that only pieces of information could be analyzed separately and then linkages made. With a digital trail a complete view of all events relating to a transaction can be analyzed</a:t>
            </a:r>
            <a:r>
              <a:rPr lang="en-US" dirty="0" smtClean="0"/>
              <a:t>.</a:t>
            </a:r>
          </a:p>
          <a:p>
            <a:pPr lvl="1"/>
            <a:r>
              <a:rPr lang="en-US" b="1" dirty="0" smtClean="0"/>
              <a:t>Example:</a:t>
            </a:r>
            <a:r>
              <a:rPr lang="en-US" dirty="0"/>
              <a:t> a </a:t>
            </a:r>
            <a:r>
              <a:rPr lang="en-US" dirty="0" smtClean="0"/>
              <a:t>digital trail of </a:t>
            </a:r>
            <a:r>
              <a:rPr lang="en-US" dirty="0" smtClean="0"/>
              <a:t>a pension </a:t>
            </a:r>
            <a:r>
              <a:rPr lang="en-US" dirty="0" smtClean="0"/>
              <a:t>case, </a:t>
            </a:r>
            <a:r>
              <a:rPr lang="en-US" dirty="0"/>
              <a:t>would </a:t>
            </a:r>
            <a:r>
              <a:rPr lang="en-US" dirty="0" smtClean="0"/>
              <a:t>include:</a:t>
            </a:r>
          </a:p>
          <a:p>
            <a:pPr lvl="1"/>
            <a:r>
              <a:rPr lang="en-US" dirty="0" err="1" smtClean="0"/>
              <a:t>i</a:t>
            </a:r>
            <a:r>
              <a:rPr lang="en-US" dirty="0" smtClean="0"/>
              <a:t>) the </a:t>
            </a:r>
            <a:r>
              <a:rPr lang="en-US" dirty="0"/>
              <a:t>trigger for initiating pension processing of an employee, </a:t>
            </a:r>
            <a:endParaRPr lang="en-US" dirty="0" smtClean="0"/>
          </a:p>
          <a:p>
            <a:pPr lvl="1"/>
            <a:r>
              <a:rPr lang="en-US" dirty="0" smtClean="0"/>
              <a:t>ii</a:t>
            </a:r>
            <a:r>
              <a:rPr lang="en-US" dirty="0"/>
              <a:t>) reconciliation of final emoluments and any liabilities of the retiring employee, </a:t>
            </a:r>
            <a:endParaRPr lang="en-US" dirty="0" smtClean="0"/>
          </a:p>
          <a:p>
            <a:pPr lvl="1"/>
            <a:r>
              <a:rPr lang="en-US" dirty="0" smtClean="0"/>
              <a:t>iii</a:t>
            </a:r>
            <a:r>
              <a:rPr lang="en-US" dirty="0"/>
              <a:t>) approval of pension disbursement by concerned authority, </a:t>
            </a:r>
            <a:endParaRPr lang="en-US" dirty="0" smtClean="0"/>
          </a:p>
          <a:p>
            <a:pPr lvl="1"/>
            <a:r>
              <a:rPr lang="en-US" dirty="0" smtClean="0"/>
              <a:t>iv</a:t>
            </a:r>
            <a:r>
              <a:rPr lang="en-US" dirty="0"/>
              <a:t>) generation of pension payment instrument and lastly </a:t>
            </a:r>
            <a:endParaRPr lang="en-US" dirty="0" smtClean="0"/>
          </a:p>
          <a:p>
            <a:pPr lvl="1"/>
            <a:r>
              <a:rPr lang="en-US" dirty="0" smtClean="0"/>
              <a:t>v</a:t>
            </a:r>
            <a:r>
              <a:rPr lang="en-US" dirty="0"/>
              <a:t>) bank reconciliation document generation</a:t>
            </a:r>
            <a:r>
              <a:rPr lang="en-US" dirty="0" smtClean="0"/>
              <a:t>.</a:t>
            </a:r>
            <a:endParaRPr lang="en-US" dirty="0"/>
          </a:p>
          <a:p>
            <a:pPr lvl="1"/>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13</a:t>
            </a:fld>
            <a:endParaRPr lang="en-US" dirty="0"/>
          </a:p>
        </p:txBody>
      </p:sp>
    </p:spTree>
    <p:extLst>
      <p:ext uri="{BB962C8B-B14F-4D97-AF65-F5344CB8AC3E}">
        <p14:creationId xmlns:p14="http://schemas.microsoft.com/office/powerpoint/2010/main" val="225271060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5 continued</a:t>
            </a:r>
            <a:endParaRPr lang="en-US" dirty="0"/>
          </a:p>
        </p:txBody>
      </p:sp>
      <p:sp>
        <p:nvSpPr>
          <p:cNvPr id="3" name="Content Placeholder 2"/>
          <p:cNvSpPr>
            <a:spLocks noGrp="1"/>
          </p:cNvSpPr>
          <p:nvPr>
            <p:ph idx="1"/>
          </p:nvPr>
        </p:nvSpPr>
        <p:spPr/>
        <p:txBody>
          <a:bodyPr/>
          <a:lstStyle/>
          <a:p>
            <a:r>
              <a:rPr lang="en-US" b="1" dirty="0"/>
              <a:t>Cross-sectional analysis:</a:t>
            </a:r>
            <a:r>
              <a:rPr lang="en-US" dirty="0"/>
              <a:t> Using modern IT auditing tools complex data analysis can now be formed on multiple sets of digitalized information. This can </a:t>
            </a:r>
            <a:r>
              <a:rPr lang="en-US" dirty="0" smtClean="0"/>
              <a:t>greatly facilitate </a:t>
            </a:r>
            <a:r>
              <a:rPr lang="en-US" dirty="0"/>
              <a:t>performance audits and forensic studies</a:t>
            </a:r>
            <a:r>
              <a:rPr lang="en-US" dirty="0" smtClean="0"/>
              <a:t>.</a:t>
            </a:r>
          </a:p>
          <a:p>
            <a:r>
              <a:rPr lang="en-US" b="1" dirty="0"/>
              <a:t>Real-time auditing: </a:t>
            </a:r>
            <a:r>
              <a:rPr lang="en-US" dirty="0"/>
              <a:t>By establishing audit check-marks/flags within the applications being used by the auditee organization real-time auditing can be </a:t>
            </a:r>
            <a:r>
              <a:rPr lang="en-US" dirty="0" smtClean="0"/>
              <a:t>implemented.</a:t>
            </a:r>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14</a:t>
            </a:fld>
            <a:endParaRPr lang="en-US" dirty="0"/>
          </a:p>
        </p:txBody>
      </p:sp>
    </p:spTree>
    <p:extLst>
      <p:ext uri="{BB962C8B-B14F-4D97-AF65-F5344CB8AC3E}">
        <p14:creationId xmlns:p14="http://schemas.microsoft.com/office/powerpoint/2010/main" val="3018490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Laws for Digital Transactions in Pakistan</a:t>
            </a:r>
            <a:endParaRPr lang="en-US" dirty="0"/>
          </a:p>
        </p:txBody>
      </p:sp>
      <p:sp>
        <p:nvSpPr>
          <p:cNvPr id="3" name="Content Placeholder 2"/>
          <p:cNvSpPr>
            <a:spLocks noGrp="1"/>
          </p:cNvSpPr>
          <p:nvPr>
            <p:ph idx="1"/>
          </p:nvPr>
        </p:nvSpPr>
        <p:spPr/>
        <p:txBody>
          <a:bodyPr>
            <a:normAutofit/>
          </a:bodyPr>
          <a:lstStyle/>
          <a:p>
            <a:r>
              <a:rPr lang="en-US" b="1" dirty="0"/>
              <a:t>Electronic Transactions </a:t>
            </a:r>
            <a:r>
              <a:rPr lang="en-US" b="1" dirty="0" smtClean="0"/>
              <a:t>Ordinance 2002</a:t>
            </a:r>
          </a:p>
          <a:p>
            <a:r>
              <a:rPr lang="en-US" dirty="0"/>
              <a:t>It was enacted </a:t>
            </a:r>
            <a:r>
              <a:rPr lang="en-US" dirty="0" smtClean="0"/>
              <a:t>to </a:t>
            </a:r>
            <a:r>
              <a:rPr lang="en-US" dirty="0"/>
              <a:t>recognize and facilitate documents, records, information, communications and transactions in electronic form, and to provide for the accreditation of certification service providers</a:t>
            </a:r>
            <a:r>
              <a:rPr lang="en-US" dirty="0" smtClean="0"/>
              <a:t>.</a:t>
            </a:r>
          </a:p>
          <a:p>
            <a:pPr lvl="0"/>
            <a:r>
              <a:rPr lang="en-US" dirty="0"/>
              <a:t>It described the procedure for retention of electronic </a:t>
            </a:r>
            <a:r>
              <a:rPr lang="en-US" dirty="0" smtClean="0"/>
              <a:t>record.</a:t>
            </a:r>
            <a:endParaRPr lang="en-US" dirty="0"/>
          </a:p>
          <a:p>
            <a:pPr lvl="0"/>
            <a:r>
              <a:rPr lang="en-US" dirty="0"/>
              <a:t>Electronic signatures were </a:t>
            </a:r>
            <a:r>
              <a:rPr lang="en-US" dirty="0" smtClean="0"/>
              <a:t>defined.</a:t>
            </a:r>
            <a:endParaRPr lang="en-US" dirty="0"/>
          </a:p>
          <a:p>
            <a:pPr marL="0" indent="0">
              <a:buNone/>
            </a:pPr>
            <a:r>
              <a:rPr lang="en-US" dirty="0" smtClean="0"/>
              <a:t> </a:t>
            </a:r>
            <a:endParaRPr lang="en-US" dirty="0"/>
          </a:p>
          <a:p>
            <a:endParaRPr lang="en-US" b="1" dirty="0" smtClean="0"/>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15</a:t>
            </a:fld>
            <a:endParaRPr lang="en-US" dirty="0"/>
          </a:p>
        </p:txBody>
      </p:sp>
    </p:spTree>
    <p:extLst>
      <p:ext uri="{BB962C8B-B14F-4D97-AF65-F5344CB8AC3E}">
        <p14:creationId xmlns:p14="http://schemas.microsoft.com/office/powerpoint/2010/main" val="244768703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…6 continued</a:t>
            </a:r>
            <a:endParaRPr lang="en-US" dirty="0"/>
          </a:p>
        </p:txBody>
      </p:sp>
      <p:sp>
        <p:nvSpPr>
          <p:cNvPr id="3" name="Content Placeholder 2"/>
          <p:cNvSpPr>
            <a:spLocks noGrp="1"/>
          </p:cNvSpPr>
          <p:nvPr>
            <p:ph idx="1"/>
          </p:nvPr>
        </p:nvSpPr>
        <p:spPr/>
        <p:txBody>
          <a:bodyPr>
            <a:normAutofit/>
          </a:bodyPr>
          <a:lstStyle/>
          <a:p>
            <a:pPr lvl="0"/>
            <a:r>
              <a:rPr lang="en-US" dirty="0"/>
              <a:t>An </a:t>
            </a:r>
            <a:r>
              <a:rPr lang="en-US" b="1" dirty="0"/>
              <a:t>Electronic Certification Accreditation Council</a:t>
            </a:r>
            <a:r>
              <a:rPr lang="en-US" dirty="0"/>
              <a:t> was </a:t>
            </a:r>
            <a:r>
              <a:rPr lang="en-US" dirty="0" smtClean="0"/>
              <a:t>established under this ordinance</a:t>
            </a:r>
            <a:endParaRPr lang="en-US" dirty="0"/>
          </a:p>
          <a:p>
            <a:pPr lvl="1"/>
            <a:r>
              <a:rPr lang="en-US" dirty="0"/>
              <a:t>Some of the main responsibilities of this council </a:t>
            </a:r>
            <a:r>
              <a:rPr lang="en-US" dirty="0" smtClean="0"/>
              <a:t>included:</a:t>
            </a:r>
          </a:p>
          <a:p>
            <a:pPr lvl="1"/>
            <a:r>
              <a:rPr lang="en-US" dirty="0" smtClean="0"/>
              <a:t>to </a:t>
            </a:r>
            <a:r>
              <a:rPr lang="en-US" dirty="0"/>
              <a:t>grant and renew accreditation certificates to certification service providers, their cryptography services and security procedure. </a:t>
            </a:r>
            <a:endParaRPr lang="en-US" dirty="0" smtClean="0"/>
          </a:p>
          <a:p>
            <a:pPr lvl="1"/>
            <a:r>
              <a:rPr lang="en-US" dirty="0" smtClean="0"/>
              <a:t>To monitor and ensure compliance by accredited certification providers with their terms of accreditation</a:t>
            </a:r>
          </a:p>
          <a:p>
            <a:pPr lvl="1"/>
            <a:r>
              <a:rPr lang="en-US" dirty="0" smtClean="0"/>
              <a:t>To revoke or suspend accreditation in case of violations</a:t>
            </a:r>
          </a:p>
          <a:p>
            <a:pPr lvl="1"/>
            <a:r>
              <a:rPr lang="en-US" i="0" dirty="0" smtClean="0"/>
              <a:t>To recognize </a:t>
            </a:r>
            <a:r>
              <a:rPr lang="en-US" i="0" dirty="0"/>
              <a:t>or accredit foreign certification service providers</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16</a:t>
            </a:fld>
            <a:endParaRPr lang="en-US" dirty="0"/>
          </a:p>
        </p:txBody>
      </p:sp>
    </p:spTree>
    <p:extLst>
      <p:ext uri="{BB962C8B-B14F-4D97-AF65-F5344CB8AC3E}">
        <p14:creationId xmlns:p14="http://schemas.microsoft.com/office/powerpoint/2010/main" val="3135411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6 continued</a:t>
            </a:r>
            <a:endParaRPr lang="en-US" dirty="0"/>
          </a:p>
        </p:txBody>
      </p:sp>
      <p:sp>
        <p:nvSpPr>
          <p:cNvPr id="3" name="Content Placeholder 2"/>
          <p:cNvSpPr>
            <a:spLocks noGrp="1"/>
          </p:cNvSpPr>
          <p:nvPr>
            <p:ph idx="1"/>
          </p:nvPr>
        </p:nvSpPr>
        <p:spPr/>
        <p:txBody>
          <a:bodyPr/>
          <a:lstStyle/>
          <a:p>
            <a:r>
              <a:rPr lang="en-US" b="1" dirty="0"/>
              <a:t>Payment Systems and Electronic Fund Transfers </a:t>
            </a:r>
            <a:r>
              <a:rPr lang="en-US" b="1" dirty="0" smtClean="0"/>
              <a:t>Act of 2007:</a:t>
            </a:r>
          </a:p>
          <a:p>
            <a:r>
              <a:rPr lang="en-US" dirty="0"/>
              <a:t>It was promulgated in 2007 to supervise and regulate Payment Systems and Electronic Fund Transfers in Pakistan and </a:t>
            </a:r>
            <a:endParaRPr lang="en-US" dirty="0" smtClean="0"/>
          </a:p>
          <a:p>
            <a:r>
              <a:rPr lang="en-US" dirty="0" smtClean="0"/>
              <a:t>to </a:t>
            </a:r>
            <a:r>
              <a:rPr lang="en-US" dirty="0"/>
              <a:t>provide standards for protection of the consumer </a:t>
            </a:r>
            <a:endParaRPr lang="en-US" dirty="0" smtClean="0"/>
          </a:p>
          <a:p>
            <a:r>
              <a:rPr lang="en-US" dirty="0" smtClean="0"/>
              <a:t>and </a:t>
            </a:r>
            <a:r>
              <a:rPr lang="en-US" dirty="0"/>
              <a:t>to determine respective rights and liabilities of the financial institutions and other Service Providers, their consumers and participants.</a:t>
            </a:r>
          </a:p>
          <a:p>
            <a:pPr marL="0" indent="0">
              <a:buNone/>
            </a:pPr>
            <a:r>
              <a:rPr lang="en-US" b="1" dirty="0" smtClean="0"/>
              <a:t> </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17</a:t>
            </a:fld>
            <a:endParaRPr lang="en-US" dirty="0"/>
          </a:p>
        </p:txBody>
      </p:sp>
    </p:spTree>
    <p:extLst>
      <p:ext uri="{BB962C8B-B14F-4D97-AF65-F5344CB8AC3E}">
        <p14:creationId xmlns:p14="http://schemas.microsoft.com/office/powerpoint/2010/main" val="28533710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SAI Pakistan’s initiatives</a:t>
            </a:r>
            <a:endParaRPr lang="en-US" dirty="0"/>
          </a:p>
        </p:txBody>
      </p:sp>
      <p:sp>
        <p:nvSpPr>
          <p:cNvPr id="3" name="Content Placeholder 2"/>
          <p:cNvSpPr>
            <a:spLocks noGrp="1"/>
          </p:cNvSpPr>
          <p:nvPr>
            <p:ph idx="1"/>
          </p:nvPr>
        </p:nvSpPr>
        <p:spPr/>
        <p:txBody>
          <a:bodyPr>
            <a:normAutofit lnSpcReduction="10000"/>
          </a:bodyPr>
          <a:lstStyle/>
          <a:p>
            <a:r>
              <a:rPr lang="en-US" dirty="0"/>
              <a:t>SAI Pakistan takes advantage of using digitalized audit trail where ever the same is plausible considering the state of IT implementation in auditee </a:t>
            </a:r>
            <a:r>
              <a:rPr lang="en-US" dirty="0" smtClean="0"/>
              <a:t>organizations. </a:t>
            </a:r>
            <a:endParaRPr lang="en-US" dirty="0" smtClean="0"/>
          </a:p>
          <a:p>
            <a:r>
              <a:rPr lang="en-US" dirty="0" smtClean="0"/>
              <a:t>All civil government departments have their Financial and HR information maintained in SAP ERP system. Hence audit team start preparing the digital audit trail at the desk audit stage by accessing SAP record. </a:t>
            </a:r>
          </a:p>
          <a:p>
            <a:r>
              <a:rPr lang="en-US" dirty="0" smtClean="0"/>
              <a:t>Findings based on digital audit trails are made during annual compliance audit exercises by field audit offices.</a:t>
            </a:r>
            <a:endParaRPr lang="en-US" dirty="0" smtClean="0"/>
          </a:p>
          <a:p>
            <a:r>
              <a:rPr lang="en-US" dirty="0" smtClean="0"/>
              <a:t>Subject </a:t>
            </a:r>
            <a:r>
              <a:rPr lang="en-US" dirty="0"/>
              <a:t>specific Data Sufficiency Analysis reports and Information Systems audits are also routinely carried out by the SAI</a:t>
            </a:r>
            <a:r>
              <a:rPr lang="en-US" dirty="0" smtClean="0"/>
              <a:t>.</a:t>
            </a:r>
          </a:p>
        </p:txBody>
      </p:sp>
      <p:sp>
        <p:nvSpPr>
          <p:cNvPr id="4" name="Slide Number Placeholder 3"/>
          <p:cNvSpPr>
            <a:spLocks noGrp="1"/>
          </p:cNvSpPr>
          <p:nvPr>
            <p:ph type="sldNum" sz="quarter" idx="12"/>
          </p:nvPr>
        </p:nvSpPr>
        <p:spPr/>
        <p:txBody>
          <a:bodyPr/>
          <a:lstStyle/>
          <a:p>
            <a:fld id="{6113E31D-E2AB-40D1-8B51-AFA5AFEF393A}" type="slidenum">
              <a:rPr lang="en-US" smtClean="0"/>
              <a:t>18</a:t>
            </a:fld>
            <a:endParaRPr lang="en-US" dirty="0"/>
          </a:p>
        </p:txBody>
      </p:sp>
    </p:spTree>
    <p:extLst>
      <p:ext uri="{BB962C8B-B14F-4D97-AF65-F5344CB8AC3E}">
        <p14:creationId xmlns:p14="http://schemas.microsoft.com/office/powerpoint/2010/main" val="3773698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…7 Continued</a:t>
            </a:r>
            <a:endParaRPr lang="en-US" dirty="0"/>
          </a:p>
        </p:txBody>
      </p:sp>
      <p:sp>
        <p:nvSpPr>
          <p:cNvPr id="3" name="Content Placeholder 2"/>
          <p:cNvSpPr>
            <a:spLocks noGrp="1"/>
          </p:cNvSpPr>
          <p:nvPr>
            <p:ph idx="1"/>
          </p:nvPr>
        </p:nvSpPr>
        <p:spPr/>
        <p:txBody>
          <a:bodyPr/>
          <a:lstStyle/>
          <a:p>
            <a:r>
              <a:rPr lang="en-US" dirty="0"/>
              <a:t>Capacity Building measures</a:t>
            </a:r>
            <a:r>
              <a:rPr lang="en-US" dirty="0" smtClean="0"/>
              <a:t>:</a:t>
            </a:r>
          </a:p>
          <a:p>
            <a:pPr lvl="1"/>
            <a:r>
              <a:rPr lang="en-US" dirty="0"/>
              <a:t>A dedicated </a:t>
            </a:r>
            <a:r>
              <a:rPr lang="en-US" dirty="0" smtClean="0"/>
              <a:t>Center </a:t>
            </a:r>
            <a:r>
              <a:rPr lang="en-US" dirty="0"/>
              <a:t>for Information Systems and Auditing has </a:t>
            </a:r>
            <a:r>
              <a:rPr lang="en-US" dirty="0" smtClean="0"/>
              <a:t>established for IT Audit related training exercises.</a:t>
            </a:r>
          </a:p>
          <a:p>
            <a:pPr lvl="1"/>
            <a:r>
              <a:rPr lang="en-US" dirty="0"/>
              <a:t>CISA, CISM, ACL and CFE c</a:t>
            </a:r>
            <a:r>
              <a:rPr lang="en-US" dirty="0" smtClean="0"/>
              <a:t>ertifications trainings for the SAI auditors are being pursued.</a:t>
            </a:r>
          </a:p>
          <a:p>
            <a:pPr lvl="1"/>
            <a:r>
              <a:rPr lang="en-US" dirty="0"/>
              <a:t>Moreover diversified auditing topics are also being reviewed for future needs through workshops. Some important workshops held in this regard were on </a:t>
            </a:r>
            <a:r>
              <a:rPr lang="en-US" dirty="0" smtClean="0"/>
              <a:t>“Audit of Banks” </a:t>
            </a:r>
            <a:r>
              <a:rPr lang="en-US" dirty="0"/>
              <a:t>and “Forensic Accounting”</a:t>
            </a:r>
            <a:endParaRPr lang="en-US" dirty="0" smtClean="0"/>
          </a:p>
          <a:p>
            <a:pPr marL="530352" lvl="1" indent="0">
              <a:buNone/>
            </a:pPr>
            <a:endParaRPr lang="en-US" dirty="0" smtClean="0"/>
          </a:p>
          <a:p>
            <a:pPr lvl="1"/>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19</a:t>
            </a:fld>
            <a:endParaRPr lang="en-US" dirty="0"/>
          </a:p>
        </p:txBody>
      </p:sp>
    </p:spTree>
    <p:extLst>
      <p:ext uri="{BB962C8B-B14F-4D97-AF65-F5344CB8AC3E}">
        <p14:creationId xmlns:p14="http://schemas.microsoft.com/office/powerpoint/2010/main" val="32517875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Sequence of Presentation</a:t>
            </a:r>
            <a:endParaRPr lang="en-US" dirty="0"/>
          </a:p>
        </p:txBody>
      </p:sp>
      <p:sp>
        <p:nvSpPr>
          <p:cNvPr id="3" name="Content Placeholder 2"/>
          <p:cNvSpPr>
            <a:spLocks noGrp="1"/>
          </p:cNvSpPr>
          <p:nvPr>
            <p:ph idx="1"/>
          </p:nvPr>
        </p:nvSpPr>
        <p:spPr/>
        <p:txBody>
          <a:bodyPr/>
          <a:lstStyle/>
          <a:p>
            <a:pPr marL="457200" indent="-457200">
              <a:buFont typeface="+mj-lt"/>
              <a:buAutoNum type="arabicPeriod"/>
            </a:pPr>
            <a:r>
              <a:rPr lang="en-US" dirty="0" smtClean="0"/>
              <a:t>Introduction</a:t>
            </a:r>
          </a:p>
          <a:p>
            <a:pPr marL="457200" indent="-457200">
              <a:buFont typeface="+mj-lt"/>
              <a:buAutoNum type="arabicPeriod"/>
            </a:pPr>
            <a:r>
              <a:rPr lang="en-US" dirty="0" smtClean="0"/>
              <a:t>Audit Evidence and Audit Trails</a:t>
            </a:r>
          </a:p>
          <a:p>
            <a:pPr marL="457200" indent="-457200">
              <a:buFont typeface="+mj-lt"/>
              <a:buAutoNum type="arabicPeriod"/>
            </a:pPr>
            <a:r>
              <a:rPr lang="en-US" dirty="0" smtClean="0"/>
              <a:t>Establishing a </a:t>
            </a:r>
            <a:r>
              <a:rPr lang="en-US" dirty="0" smtClean="0"/>
              <a:t>digital </a:t>
            </a:r>
            <a:r>
              <a:rPr lang="en-US" dirty="0"/>
              <a:t>a</a:t>
            </a:r>
            <a:r>
              <a:rPr lang="en-US" dirty="0" smtClean="0"/>
              <a:t>udit </a:t>
            </a:r>
            <a:r>
              <a:rPr lang="en-US" dirty="0" smtClean="0"/>
              <a:t>Trail</a:t>
            </a:r>
          </a:p>
          <a:p>
            <a:pPr marL="457200" indent="-457200">
              <a:buFont typeface="+mj-lt"/>
              <a:buAutoNum type="arabicPeriod"/>
            </a:pPr>
            <a:r>
              <a:rPr lang="en-US" dirty="0" smtClean="0"/>
              <a:t>Challenges faced in developing a digital trail</a:t>
            </a:r>
          </a:p>
          <a:p>
            <a:pPr marL="457200" indent="-457200">
              <a:buFont typeface="+mj-lt"/>
              <a:buAutoNum type="arabicPeriod"/>
            </a:pPr>
            <a:r>
              <a:rPr lang="en-US" dirty="0" smtClean="0"/>
              <a:t>Opportunities presented by a digital trail</a:t>
            </a:r>
          </a:p>
          <a:p>
            <a:pPr marL="457200" indent="-457200">
              <a:buFont typeface="+mj-lt"/>
              <a:buAutoNum type="arabicPeriod"/>
            </a:pPr>
            <a:r>
              <a:rPr lang="en-US" dirty="0" smtClean="0"/>
              <a:t>Laws for digital transactions in Pakistan</a:t>
            </a:r>
          </a:p>
          <a:p>
            <a:pPr marL="457200" indent="-457200">
              <a:buFont typeface="+mj-lt"/>
              <a:buAutoNum type="arabicPeriod"/>
            </a:pPr>
            <a:r>
              <a:rPr lang="en-US" dirty="0" smtClean="0"/>
              <a:t>SAI Pakistan’s initiatives</a:t>
            </a:r>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2</a:t>
            </a:fld>
            <a:endParaRPr lang="en-US" dirty="0"/>
          </a:p>
        </p:txBody>
      </p:sp>
    </p:spTree>
    <p:extLst>
      <p:ext uri="{BB962C8B-B14F-4D97-AF65-F5344CB8AC3E}">
        <p14:creationId xmlns:p14="http://schemas.microsoft.com/office/powerpoint/2010/main" val="39235148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212" y="2320692"/>
            <a:ext cx="9612971" cy="2266299"/>
          </a:xfrm>
        </p:spPr>
        <p:txBody>
          <a:bodyPr/>
          <a:lstStyle/>
          <a:p>
            <a:r>
              <a:rPr lang="en-US" dirty="0" smtClean="0"/>
              <a:t>Thankyou</a:t>
            </a:r>
            <a:endParaRPr lang="en-US" dirty="0"/>
          </a:p>
        </p:txBody>
      </p:sp>
      <p:sp>
        <p:nvSpPr>
          <p:cNvPr id="3" name="Slide Number Placeholder 2"/>
          <p:cNvSpPr>
            <a:spLocks noGrp="1"/>
          </p:cNvSpPr>
          <p:nvPr>
            <p:ph type="sldNum" sz="quarter" idx="12"/>
          </p:nvPr>
        </p:nvSpPr>
        <p:spPr/>
        <p:txBody>
          <a:bodyPr/>
          <a:lstStyle/>
          <a:p>
            <a:fld id="{4FAB73BC-B049-4115-A692-8D63A059BFB8}" type="slidenum">
              <a:rPr lang="en-US" smtClean="0"/>
              <a:t>20</a:t>
            </a:fld>
            <a:endParaRPr lang="en-US" dirty="0"/>
          </a:p>
        </p:txBody>
      </p:sp>
    </p:spTree>
    <p:extLst>
      <p:ext uri="{BB962C8B-B14F-4D97-AF65-F5344CB8AC3E}">
        <p14:creationId xmlns:p14="http://schemas.microsoft.com/office/powerpoint/2010/main" val="1916931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Introduction</a:t>
            </a:r>
            <a:endParaRPr lang="en-US" dirty="0"/>
          </a:p>
        </p:txBody>
      </p:sp>
      <p:sp>
        <p:nvSpPr>
          <p:cNvPr id="3" name="Content Placeholder 2"/>
          <p:cNvSpPr>
            <a:spLocks noGrp="1"/>
          </p:cNvSpPr>
          <p:nvPr>
            <p:ph idx="1"/>
          </p:nvPr>
        </p:nvSpPr>
        <p:spPr/>
        <p:txBody>
          <a:bodyPr/>
          <a:lstStyle/>
          <a:p>
            <a:r>
              <a:rPr lang="en-US" dirty="0"/>
              <a:t>In an IT environment relying on paper trail to review and give assurance on transactions and events has become increasingly difficult for public sector auditors. </a:t>
            </a:r>
            <a:endParaRPr lang="en-US" dirty="0" smtClean="0"/>
          </a:p>
          <a:p>
            <a:r>
              <a:rPr lang="en-US" dirty="0" smtClean="0"/>
              <a:t>A </a:t>
            </a:r>
            <a:r>
              <a:rPr lang="en-US" dirty="0" smtClean="0"/>
              <a:t>digital </a:t>
            </a:r>
            <a:r>
              <a:rPr lang="en-US" dirty="0"/>
              <a:t>audit trail linking all activities of a transaction irrefutably needs to be established by the auditor to be able to build reasonable assurance on the operations of the </a:t>
            </a:r>
            <a:r>
              <a:rPr lang="en-US" dirty="0" smtClean="0"/>
              <a:t>auditee.</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3</a:t>
            </a:fld>
            <a:endParaRPr lang="en-US" dirty="0"/>
          </a:p>
        </p:txBody>
      </p:sp>
    </p:spTree>
    <p:extLst>
      <p:ext uri="{BB962C8B-B14F-4D97-AF65-F5344CB8AC3E}">
        <p14:creationId xmlns:p14="http://schemas.microsoft.com/office/powerpoint/2010/main" val="9866802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Audit evidence &amp; Audit trails </a:t>
            </a:r>
            <a:endParaRPr lang="en-US" dirty="0"/>
          </a:p>
        </p:txBody>
      </p:sp>
      <p:sp>
        <p:nvSpPr>
          <p:cNvPr id="3" name="Content Placeholder 2"/>
          <p:cNvSpPr>
            <a:spLocks noGrp="1"/>
          </p:cNvSpPr>
          <p:nvPr>
            <p:ph idx="1"/>
          </p:nvPr>
        </p:nvSpPr>
        <p:spPr/>
        <p:txBody>
          <a:bodyPr/>
          <a:lstStyle/>
          <a:p>
            <a:r>
              <a:rPr lang="en-US" dirty="0"/>
              <a:t>ISSAI 100 describes public sector auditing as a systematic process of </a:t>
            </a:r>
            <a:r>
              <a:rPr lang="en-US" b="1" i="1" dirty="0"/>
              <a:t>objectively obtaining and evaluating evidence</a:t>
            </a:r>
            <a:r>
              <a:rPr lang="en-US" dirty="0"/>
              <a:t> to determine whether actual conditions conform to established criteria</a:t>
            </a:r>
            <a:r>
              <a:rPr lang="en-US" dirty="0" smtClean="0"/>
              <a:t>.</a:t>
            </a:r>
            <a:endParaRPr lang="en-US" dirty="0"/>
          </a:p>
          <a:p>
            <a:r>
              <a:rPr lang="en-US" dirty="0"/>
              <a:t>The ISSAI further goes on to highlight the importance of audit evidence by stating that, public sector auditing contributes good governance by providing intended users </a:t>
            </a:r>
            <a:r>
              <a:rPr lang="en-US" dirty="0" smtClean="0"/>
              <a:t>with, </a:t>
            </a:r>
            <a:r>
              <a:rPr lang="en-US" dirty="0"/>
              <a:t>conclusions or opinions based </a:t>
            </a:r>
            <a:r>
              <a:rPr lang="en-US" b="1" i="1" dirty="0"/>
              <a:t>on sufficient and appropriate evidence</a:t>
            </a:r>
            <a:r>
              <a:rPr lang="en-US" dirty="0"/>
              <a:t> relating to public entities. </a:t>
            </a:r>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4</a:t>
            </a:fld>
            <a:endParaRPr lang="en-US" dirty="0"/>
          </a:p>
        </p:txBody>
      </p:sp>
    </p:spTree>
    <p:extLst>
      <p:ext uri="{BB962C8B-B14F-4D97-AF65-F5344CB8AC3E}">
        <p14:creationId xmlns:p14="http://schemas.microsoft.com/office/powerpoint/2010/main" val="28457093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14400"/>
          </a:xfrm>
        </p:spPr>
        <p:txBody>
          <a:bodyPr/>
          <a:lstStyle/>
          <a:p>
            <a:r>
              <a:rPr lang="en-US" dirty="0" smtClean="0"/>
              <a:t>…2 continued</a:t>
            </a:r>
            <a:endParaRPr lang="en-US" dirty="0"/>
          </a:p>
        </p:txBody>
      </p:sp>
      <p:sp>
        <p:nvSpPr>
          <p:cNvPr id="3" name="Content Placeholder 2"/>
          <p:cNvSpPr>
            <a:spLocks noGrp="1"/>
          </p:cNvSpPr>
          <p:nvPr>
            <p:ph idx="1"/>
          </p:nvPr>
        </p:nvSpPr>
        <p:spPr>
          <a:xfrm>
            <a:off x="1347537" y="1407695"/>
            <a:ext cx="9601200" cy="3581400"/>
          </a:xfrm>
        </p:spPr>
        <p:txBody>
          <a:bodyPr/>
          <a:lstStyle/>
          <a:p>
            <a:r>
              <a:rPr lang="en-US" dirty="0"/>
              <a:t>Singular audit evidence in isolation, </a:t>
            </a:r>
            <a:r>
              <a:rPr lang="en-US" dirty="0" smtClean="0"/>
              <a:t>may </a:t>
            </a:r>
            <a:r>
              <a:rPr lang="en-US" dirty="0"/>
              <a:t>lead to </a:t>
            </a:r>
            <a:r>
              <a:rPr lang="en-US" dirty="0" err="1"/>
              <a:t>mis</a:t>
            </a:r>
            <a:r>
              <a:rPr lang="en-US" dirty="0"/>
              <a:t>-interpreted </a:t>
            </a:r>
            <a:r>
              <a:rPr lang="en-US" dirty="0" smtClean="0"/>
              <a:t>conclusions and </a:t>
            </a:r>
            <a:r>
              <a:rPr lang="en-US" dirty="0" smtClean="0"/>
              <a:t>findings.</a:t>
            </a:r>
            <a:endParaRPr lang="en-US" dirty="0" smtClean="0"/>
          </a:p>
          <a:p>
            <a:r>
              <a:rPr lang="en-US" dirty="0"/>
              <a:t>Relevant audit evidences linked together to form a complete picture of the audit entity’s </a:t>
            </a:r>
            <a:r>
              <a:rPr lang="en-US" dirty="0" smtClean="0"/>
              <a:t>transaction/event, </a:t>
            </a:r>
            <a:r>
              <a:rPr lang="en-US" dirty="0"/>
              <a:t>in a subject </a:t>
            </a:r>
            <a:r>
              <a:rPr lang="en-US" dirty="0" smtClean="0"/>
              <a:t>case, </a:t>
            </a:r>
            <a:r>
              <a:rPr lang="en-US" dirty="0"/>
              <a:t>form </a:t>
            </a:r>
            <a:r>
              <a:rPr lang="en-US" i="1" dirty="0"/>
              <a:t>an audit trail</a:t>
            </a:r>
            <a:r>
              <a:rPr lang="en-US" dirty="0" smtClean="0"/>
              <a:t>.</a:t>
            </a:r>
          </a:p>
          <a:p>
            <a:r>
              <a:rPr lang="en-US" dirty="0" smtClean="0"/>
              <a:t> </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5</a:t>
            </a:fld>
            <a:endParaRPr lang="en-US" dirty="0"/>
          </a:p>
        </p:txBody>
      </p:sp>
      <p:graphicFrame>
        <p:nvGraphicFramePr>
          <p:cNvPr id="5" name="Diagram 4"/>
          <p:cNvGraphicFramePr/>
          <p:nvPr>
            <p:extLst>
              <p:ext uri="{D42A27DB-BD31-4B8C-83A1-F6EECF244321}">
                <p14:modId xmlns:p14="http://schemas.microsoft.com/office/powerpoint/2010/main" val="1763886606"/>
              </p:ext>
            </p:extLst>
          </p:nvPr>
        </p:nvGraphicFramePr>
        <p:xfrm>
          <a:off x="2562725" y="2984082"/>
          <a:ext cx="6617369" cy="351297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814011" y="4920915"/>
            <a:ext cx="3826042" cy="369332"/>
          </a:xfrm>
          <a:prstGeom prst="rect">
            <a:avLst/>
          </a:prstGeom>
          <a:effectLst>
            <a:outerShdw blurRad="50800" dist="38100" dir="5400000" algn="t" rotWithShape="0">
              <a:prstClr val="black">
                <a:alpha val="40000"/>
              </a:prstClr>
            </a:outerShdw>
          </a:effectLst>
        </p:spPr>
        <p:style>
          <a:lnRef idx="1">
            <a:schemeClr val="accent5"/>
          </a:lnRef>
          <a:fillRef idx="3">
            <a:schemeClr val="accent5"/>
          </a:fillRef>
          <a:effectRef idx="2">
            <a:schemeClr val="accent5"/>
          </a:effectRef>
          <a:fontRef idx="minor">
            <a:schemeClr val="lt1"/>
          </a:fontRef>
        </p:style>
        <p:txBody>
          <a:bodyPr wrap="square" rtlCol="0">
            <a:spAutoFit/>
          </a:bodyPr>
          <a:lstStyle/>
          <a:p>
            <a:pPr algn="ctr"/>
            <a:r>
              <a:rPr lang="en-US" b="1" dirty="0" smtClean="0"/>
              <a:t>AUDIT TRAIL</a:t>
            </a:r>
            <a:endParaRPr lang="en-US" b="1" dirty="0"/>
          </a:p>
        </p:txBody>
      </p:sp>
    </p:spTree>
    <p:extLst>
      <p:ext uri="{BB962C8B-B14F-4D97-AF65-F5344CB8AC3E}">
        <p14:creationId xmlns:p14="http://schemas.microsoft.com/office/powerpoint/2010/main" val="2373576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Continued</a:t>
            </a:r>
            <a:endParaRPr lang="en-US" dirty="0"/>
          </a:p>
        </p:txBody>
      </p:sp>
      <p:sp>
        <p:nvSpPr>
          <p:cNvPr id="3" name="Content Placeholder 2"/>
          <p:cNvSpPr>
            <a:spLocks noGrp="1"/>
          </p:cNvSpPr>
          <p:nvPr>
            <p:ph idx="1"/>
          </p:nvPr>
        </p:nvSpPr>
        <p:spPr/>
        <p:txBody>
          <a:bodyPr>
            <a:normAutofit/>
          </a:bodyPr>
          <a:lstStyle/>
          <a:p>
            <a:r>
              <a:rPr lang="en-US" dirty="0" smtClean="0"/>
              <a:t>For example </a:t>
            </a:r>
            <a:r>
              <a:rPr lang="en-US" dirty="0"/>
              <a:t>the audit trail </a:t>
            </a:r>
            <a:r>
              <a:rPr lang="en-US" dirty="0" smtClean="0"/>
              <a:t>for a </a:t>
            </a:r>
            <a:r>
              <a:rPr lang="en-US" dirty="0"/>
              <a:t>typical procurement </a:t>
            </a:r>
            <a:r>
              <a:rPr lang="en-US" dirty="0" smtClean="0"/>
              <a:t>transaction, </a:t>
            </a:r>
            <a:r>
              <a:rPr lang="en-US" dirty="0" smtClean="0"/>
              <a:t>may </a:t>
            </a:r>
            <a:r>
              <a:rPr lang="en-US" dirty="0"/>
              <a:t>comprise of audit evidences relating to:</a:t>
            </a:r>
          </a:p>
          <a:p>
            <a:pPr lvl="1"/>
            <a:r>
              <a:rPr lang="en-US" dirty="0"/>
              <a:t>Need for the procurement</a:t>
            </a:r>
          </a:p>
          <a:p>
            <a:pPr lvl="1"/>
            <a:r>
              <a:rPr lang="en-US" dirty="0"/>
              <a:t>Funding for the procurement</a:t>
            </a:r>
          </a:p>
          <a:p>
            <a:pPr lvl="1"/>
            <a:r>
              <a:rPr lang="en-US" dirty="0"/>
              <a:t>Approval for the procurement</a:t>
            </a:r>
          </a:p>
          <a:p>
            <a:pPr lvl="1"/>
            <a:r>
              <a:rPr lang="en-US" dirty="0"/>
              <a:t>Transparency and open competition in tendering</a:t>
            </a:r>
          </a:p>
          <a:p>
            <a:pPr lvl="1"/>
            <a:r>
              <a:rPr lang="en-US" dirty="0"/>
              <a:t>Application of taxes</a:t>
            </a:r>
          </a:p>
          <a:p>
            <a:pPr lvl="1"/>
            <a:r>
              <a:rPr lang="en-US" dirty="0"/>
              <a:t>Authentication of vendor</a:t>
            </a:r>
          </a:p>
          <a:p>
            <a:pPr lvl="1"/>
            <a:r>
              <a:rPr lang="en-US" dirty="0"/>
              <a:t>Reconciliation of cash disbursement</a:t>
            </a:r>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6</a:t>
            </a:fld>
            <a:endParaRPr lang="en-US" dirty="0"/>
          </a:p>
        </p:txBody>
      </p:sp>
    </p:spTree>
    <p:extLst>
      <p:ext uri="{BB962C8B-B14F-4D97-AF65-F5344CB8AC3E}">
        <p14:creationId xmlns:p14="http://schemas.microsoft.com/office/powerpoint/2010/main" val="5528109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Establishing a digital audit trail</a:t>
            </a:r>
            <a:endParaRPr lang="en-US" dirty="0"/>
          </a:p>
        </p:txBody>
      </p:sp>
      <p:sp>
        <p:nvSpPr>
          <p:cNvPr id="3" name="Content Placeholder 2"/>
          <p:cNvSpPr>
            <a:spLocks noGrp="1"/>
          </p:cNvSpPr>
          <p:nvPr>
            <p:ph idx="1"/>
          </p:nvPr>
        </p:nvSpPr>
        <p:spPr/>
        <p:txBody>
          <a:bodyPr>
            <a:normAutofit/>
          </a:bodyPr>
          <a:lstStyle/>
          <a:p>
            <a:r>
              <a:rPr lang="en-US" i="1" dirty="0"/>
              <a:t>A digital audit trail represents a set of digitalized (soft) irrefutable evidences linked in a logical manner to show a complete event or transaction related to an auditee organization</a:t>
            </a:r>
            <a:r>
              <a:rPr lang="en-US" i="1" dirty="0" smtClean="0"/>
              <a:t>.</a:t>
            </a:r>
          </a:p>
          <a:p>
            <a:r>
              <a:rPr lang="en-US" dirty="0"/>
              <a:t>A</a:t>
            </a:r>
            <a:r>
              <a:rPr lang="en-US" dirty="0" smtClean="0"/>
              <a:t> </a:t>
            </a:r>
            <a:r>
              <a:rPr lang="en-US" dirty="0"/>
              <a:t>digital audit trail comprises of at least the following two </a:t>
            </a:r>
            <a:r>
              <a:rPr lang="en-US" dirty="0" smtClean="0"/>
              <a:t>steps:</a:t>
            </a:r>
          </a:p>
          <a:p>
            <a:pPr marL="987552" lvl="1" indent="-457200">
              <a:buFont typeface="+mj-lt"/>
              <a:buAutoNum type="arabicPeriod"/>
            </a:pPr>
            <a:r>
              <a:rPr lang="en-US" b="1" i="0" dirty="0"/>
              <a:t>Understanding the IT Environment of the auditee </a:t>
            </a:r>
            <a:r>
              <a:rPr lang="en-US" b="1" i="0" dirty="0" smtClean="0"/>
              <a:t>business:</a:t>
            </a:r>
          </a:p>
          <a:p>
            <a:pPr marL="530352" lvl="1" indent="0">
              <a:buNone/>
            </a:pPr>
            <a:r>
              <a:rPr lang="en-US" dirty="0" smtClean="0"/>
              <a:t>It </a:t>
            </a:r>
            <a:r>
              <a:rPr lang="en-US" dirty="0"/>
              <a:t>is imperative to have a sound understanding of the IT processes of the entity.  </a:t>
            </a:r>
            <a:endParaRPr lang="en-US" dirty="0" smtClean="0"/>
          </a:p>
          <a:p>
            <a:pPr marL="530352" lvl="1" indent="0">
              <a:buNone/>
            </a:pPr>
            <a:r>
              <a:rPr lang="en-US" dirty="0" smtClean="0"/>
              <a:t>Who </a:t>
            </a:r>
            <a:r>
              <a:rPr lang="en-US" dirty="0"/>
              <a:t>is authorized to do what ? </a:t>
            </a:r>
            <a:endParaRPr lang="en-US" dirty="0" smtClean="0"/>
          </a:p>
          <a:p>
            <a:pPr marL="530352" lvl="1" indent="0">
              <a:buNone/>
            </a:pPr>
            <a:r>
              <a:rPr lang="en-US" dirty="0" smtClean="0"/>
              <a:t>What </a:t>
            </a:r>
            <a:r>
              <a:rPr lang="en-US" dirty="0"/>
              <a:t>steps are involved in the completion of a particular event </a:t>
            </a:r>
            <a:r>
              <a:rPr lang="en-US" dirty="0" smtClean="0"/>
              <a:t>? </a:t>
            </a:r>
          </a:p>
          <a:p>
            <a:pPr marL="530352" lvl="1" indent="0">
              <a:buNone/>
            </a:pPr>
            <a:r>
              <a:rPr lang="en-US" dirty="0" smtClean="0"/>
              <a:t>What </a:t>
            </a:r>
            <a:r>
              <a:rPr lang="en-US" dirty="0"/>
              <a:t>are the business critical IT applications and how are they managed?</a:t>
            </a:r>
            <a:endParaRPr lang="en-US" i="0" dirty="0"/>
          </a:p>
        </p:txBody>
      </p:sp>
      <p:sp>
        <p:nvSpPr>
          <p:cNvPr id="4" name="Slide Number Placeholder 3"/>
          <p:cNvSpPr>
            <a:spLocks noGrp="1"/>
          </p:cNvSpPr>
          <p:nvPr>
            <p:ph type="sldNum" sz="quarter" idx="12"/>
          </p:nvPr>
        </p:nvSpPr>
        <p:spPr/>
        <p:txBody>
          <a:bodyPr/>
          <a:lstStyle/>
          <a:p>
            <a:fld id="{6113E31D-E2AB-40D1-8B51-AFA5AFEF393A}" type="slidenum">
              <a:rPr lang="en-US" smtClean="0"/>
              <a:t>7</a:t>
            </a:fld>
            <a:endParaRPr lang="en-US" dirty="0"/>
          </a:p>
        </p:txBody>
      </p:sp>
    </p:spTree>
    <p:extLst>
      <p:ext uri="{BB962C8B-B14F-4D97-AF65-F5344CB8AC3E}">
        <p14:creationId xmlns:p14="http://schemas.microsoft.com/office/powerpoint/2010/main" val="11891916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Continued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Example : </a:t>
            </a:r>
            <a:r>
              <a:rPr lang="en-US" dirty="0" smtClean="0"/>
              <a:t>A public </a:t>
            </a:r>
            <a:r>
              <a:rPr lang="en-US" dirty="0"/>
              <a:t>owned gas distribution company uses an IT based Inventory system. T</a:t>
            </a:r>
            <a:r>
              <a:rPr lang="en-US" dirty="0" smtClean="0"/>
              <a:t>he </a:t>
            </a:r>
            <a:r>
              <a:rPr lang="en-US" dirty="0"/>
              <a:t>auditor </a:t>
            </a:r>
            <a:r>
              <a:rPr lang="en-US" dirty="0" smtClean="0"/>
              <a:t>needs to know: </a:t>
            </a:r>
            <a:endParaRPr lang="en-US" dirty="0"/>
          </a:p>
          <a:p>
            <a:pPr lvl="0"/>
            <a:r>
              <a:rPr lang="en-US" dirty="0"/>
              <a:t>The basic features of the inventory system application. </a:t>
            </a:r>
          </a:p>
          <a:p>
            <a:pPr lvl="0"/>
            <a:r>
              <a:rPr lang="en-US" dirty="0"/>
              <a:t>The transaction by which new store items are added in the </a:t>
            </a:r>
            <a:r>
              <a:rPr lang="en-US" dirty="0" smtClean="0"/>
              <a:t>warehouse.</a:t>
            </a:r>
            <a:endParaRPr lang="en-US" dirty="0"/>
          </a:p>
          <a:p>
            <a:pPr lvl="0"/>
            <a:r>
              <a:rPr lang="en-US" dirty="0"/>
              <a:t>The aging and depreciation of the stored </a:t>
            </a:r>
            <a:r>
              <a:rPr lang="en-US" dirty="0" smtClean="0"/>
              <a:t>items.</a:t>
            </a:r>
            <a:endParaRPr lang="en-US" dirty="0"/>
          </a:p>
          <a:p>
            <a:pPr lvl="0"/>
            <a:r>
              <a:rPr lang="en-US" dirty="0"/>
              <a:t>The inventory-labeling </a:t>
            </a:r>
            <a:r>
              <a:rPr lang="en-US" dirty="0" smtClean="0"/>
              <a:t>methodology.</a:t>
            </a:r>
            <a:endParaRPr lang="en-US" dirty="0"/>
          </a:p>
          <a:p>
            <a:pPr lvl="0"/>
            <a:r>
              <a:rPr lang="en-US" dirty="0"/>
              <a:t>The transaction by which store items are disbursed.</a:t>
            </a:r>
          </a:p>
          <a:p>
            <a:pPr lvl="0"/>
            <a:r>
              <a:rPr lang="en-US" dirty="0"/>
              <a:t>The user management roles for the inventory management </a:t>
            </a:r>
            <a:r>
              <a:rPr lang="en-US" dirty="0" smtClean="0"/>
              <a:t>system.</a:t>
            </a:r>
            <a:endParaRPr lang="en-US" dirty="0"/>
          </a:p>
          <a:p>
            <a:pPr lvl="0"/>
            <a:r>
              <a:rPr lang="en-US" dirty="0"/>
              <a:t>The monthly /year-end stock closing and evaluation processes. </a:t>
            </a:r>
          </a:p>
          <a:p>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8</a:t>
            </a:fld>
            <a:endParaRPr lang="en-US" dirty="0"/>
          </a:p>
        </p:txBody>
      </p:sp>
    </p:spTree>
    <p:extLst>
      <p:ext uri="{BB962C8B-B14F-4D97-AF65-F5344CB8AC3E}">
        <p14:creationId xmlns:p14="http://schemas.microsoft.com/office/powerpoint/2010/main" val="26702340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3 continued</a:t>
            </a:r>
            <a:endParaRPr lang="en-US" dirty="0"/>
          </a:p>
        </p:txBody>
      </p:sp>
      <p:sp>
        <p:nvSpPr>
          <p:cNvPr id="3" name="Content Placeholder 2"/>
          <p:cNvSpPr>
            <a:spLocks noGrp="1"/>
          </p:cNvSpPr>
          <p:nvPr>
            <p:ph idx="1"/>
          </p:nvPr>
        </p:nvSpPr>
        <p:spPr/>
        <p:txBody>
          <a:bodyPr/>
          <a:lstStyle/>
          <a:p>
            <a:pPr marL="0" indent="0">
              <a:buNone/>
            </a:pPr>
            <a:r>
              <a:rPr lang="en-US" dirty="0" smtClean="0"/>
              <a:t>2. </a:t>
            </a:r>
            <a:r>
              <a:rPr lang="en-US" b="1" dirty="0"/>
              <a:t>Collecting the IT </a:t>
            </a:r>
            <a:r>
              <a:rPr lang="en-US" b="1" dirty="0" smtClean="0"/>
              <a:t>evidences:</a:t>
            </a:r>
            <a:r>
              <a:rPr lang="en-US" dirty="0" smtClean="0"/>
              <a:t> </a:t>
            </a:r>
          </a:p>
          <a:p>
            <a:pPr marL="0" indent="0">
              <a:buNone/>
            </a:pPr>
            <a:r>
              <a:rPr lang="en-US" dirty="0" smtClean="0"/>
              <a:t>The second step is to </a:t>
            </a:r>
            <a:r>
              <a:rPr lang="en-US" dirty="0"/>
              <a:t>collect IT evidence in such a way that it is irrefutable </a:t>
            </a:r>
            <a:r>
              <a:rPr lang="en-US" dirty="0" smtClean="0"/>
              <a:t>subsequently.</a:t>
            </a:r>
            <a:endParaRPr lang="en-US" dirty="0"/>
          </a:p>
        </p:txBody>
      </p:sp>
      <p:sp>
        <p:nvSpPr>
          <p:cNvPr id="4" name="Slide Number Placeholder 3"/>
          <p:cNvSpPr>
            <a:spLocks noGrp="1"/>
          </p:cNvSpPr>
          <p:nvPr>
            <p:ph type="sldNum" sz="quarter" idx="12"/>
          </p:nvPr>
        </p:nvSpPr>
        <p:spPr/>
        <p:txBody>
          <a:bodyPr/>
          <a:lstStyle/>
          <a:p>
            <a:fld id="{6113E31D-E2AB-40D1-8B51-AFA5AFEF393A}" type="slidenum">
              <a:rPr lang="en-US" smtClean="0"/>
              <a:t>9</a:t>
            </a:fld>
            <a:endParaRPr lang="en-US" dirty="0"/>
          </a:p>
        </p:txBody>
      </p:sp>
    </p:spTree>
    <p:extLst>
      <p:ext uri="{BB962C8B-B14F-4D97-AF65-F5344CB8AC3E}">
        <p14:creationId xmlns:p14="http://schemas.microsoft.com/office/powerpoint/2010/main" val="3132446944"/>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TM10001105[[fn=Crop]]</Template>
  <TotalTime>2015</TotalTime>
  <Words>1351</Words>
  <Application>Microsoft Office PowerPoint</Application>
  <PresentationFormat>Custom</PresentationFormat>
  <Paragraphs>126</Paragraphs>
  <Slides>20</Slides>
  <Notes>2</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Crop</vt:lpstr>
      <vt:lpstr>Establishing a digital audit trail</vt:lpstr>
      <vt:lpstr>Sequence of Presentation</vt:lpstr>
      <vt:lpstr>1. Introduction</vt:lpstr>
      <vt:lpstr>2. Audit evidence &amp; Audit trails </vt:lpstr>
      <vt:lpstr>…2 continued</vt:lpstr>
      <vt:lpstr>…2 Continued</vt:lpstr>
      <vt:lpstr>3. Establishing a digital audit trail</vt:lpstr>
      <vt:lpstr>…3 Continued</vt:lpstr>
      <vt:lpstr>…. 3 continued</vt:lpstr>
      <vt:lpstr>3.1  Classification of digital audit trails </vt:lpstr>
      <vt:lpstr>4. Challenges faced in developing a digital trail</vt:lpstr>
      <vt:lpstr>… 4 Continued</vt:lpstr>
      <vt:lpstr>5. Opportunities presented by a digital trail</vt:lpstr>
      <vt:lpstr>… 5 continued</vt:lpstr>
      <vt:lpstr>6. Laws for Digital Transactions in Pakistan</vt:lpstr>
      <vt:lpstr>…6 continued</vt:lpstr>
      <vt:lpstr>… 6 continued</vt:lpstr>
      <vt:lpstr>7. SAI Pakistan’s initiatives</vt:lpstr>
      <vt:lpstr>…7 Continued</vt:lpstr>
      <vt:lpstr>Thankyou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25th WGITA Meeting – Tour Report</dc:title>
  <dc:creator>Gheba PC</dc:creator>
  <cp:lastModifiedBy>gheba</cp:lastModifiedBy>
  <cp:revision>98</cp:revision>
  <dcterms:created xsi:type="dcterms:W3CDTF">2016-05-31T09:36:34Z</dcterms:created>
  <dcterms:modified xsi:type="dcterms:W3CDTF">2018-04-04T12:52:59Z</dcterms:modified>
</cp:coreProperties>
</file>