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88" r:id="rId6"/>
    <p:sldId id="277" r:id="rId7"/>
    <p:sldId id="278" r:id="rId8"/>
    <p:sldId id="290" r:id="rId9"/>
    <p:sldId id="280" r:id="rId10"/>
    <p:sldId id="281" r:id="rId11"/>
    <p:sldId id="283" r:id="rId12"/>
    <p:sldId id="291" r:id="rId13"/>
    <p:sldId id="285" r:id="rId14"/>
    <p:sldId id="286" r:id="rId15"/>
    <p:sldId id="287" r:id="rId16"/>
    <p:sldId id="289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9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4/5/2018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4/5/2018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2392E-2043-4EF6-ADAC-292160E8F9AD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3393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2392E-2043-4EF6-ADAC-292160E8F9AD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2176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2392E-2043-4EF6-ADAC-292160E8F9AD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823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4/5/2018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4/5/2018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4/5/2018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4/5/2018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4/5/2018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4/5/2018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4/5/2018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4/5/2018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4/5/2018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4/5/2018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http://111.118.182.80/~bookstore/intosai/working-group/images/logo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139" y="109804"/>
            <a:ext cx="2724150" cy="857251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Reporting Dashboard of WGITA</a:t>
            </a:r>
            <a:endParaRPr lang="en-US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2" b="16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6958" y="2170507"/>
            <a:ext cx="7772400" cy="711500"/>
          </a:xfrm>
        </p:spPr>
        <p:txBody>
          <a:bodyPr>
            <a:noAutofit/>
          </a:bodyPr>
          <a:lstStyle/>
          <a:p>
            <a:r>
              <a:rPr lang="en-IN" sz="4000" b="1" dirty="0" smtClean="0"/>
              <a:t>Objective - 3</a:t>
            </a:r>
            <a:endParaRPr lang="en-IN" sz="4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INTOSAI Knowledge Sharing and Knowledge Services Committee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DC91-BA8D-4035-9E2C-F9DC70487D2A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1" y="3471864"/>
            <a:ext cx="7879557" cy="1541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3000" b="1" dirty="0">
              <a:latin typeface="Cambria" panose="02040503050406030204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062151" y="3137619"/>
            <a:ext cx="9144000" cy="110490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400" dirty="0"/>
              <a:t>Working with CBC, IDI, and other INTOSAI entities, facilitate continuous improvement of SAIs through knowledge </a:t>
            </a:r>
            <a:r>
              <a:rPr lang="en-US" sz="2400" dirty="0" smtClean="0"/>
              <a:t>sharing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165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091" y="352956"/>
            <a:ext cx="8058150" cy="773013"/>
          </a:xfrm>
        </p:spPr>
        <p:txBody>
          <a:bodyPr>
            <a:noAutofit/>
          </a:bodyPr>
          <a:lstStyle/>
          <a:p>
            <a:r>
              <a:rPr lang="en-ZA" sz="4000" dirty="0"/>
              <a:t>Stakeholder </a:t>
            </a:r>
            <a:r>
              <a:rPr lang="en-ZA" sz="4000" dirty="0" smtClean="0"/>
              <a:t>engagement - IDI</a:t>
            </a:r>
            <a:endParaRPr lang="en-IN" sz="3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356351"/>
            <a:ext cx="2895600" cy="365125"/>
          </a:xfrm>
        </p:spPr>
        <p:txBody>
          <a:bodyPr/>
          <a:lstStyle/>
          <a:p>
            <a:endParaRPr lang="en-I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117335"/>
              </p:ext>
            </p:extLst>
          </p:nvPr>
        </p:nvGraphicFramePr>
        <p:xfrm>
          <a:off x="514351" y="1581150"/>
          <a:ext cx="11220450" cy="5119796"/>
        </p:xfrm>
        <a:graphic>
          <a:graphicData uri="http://schemas.openxmlformats.org/drawingml/2006/table">
            <a:tbl>
              <a:tblPr firstRow="1" firstCol="1" bandRow="1"/>
              <a:tblGrid>
                <a:gridCol w="2910042"/>
                <a:gridCol w="8310408"/>
              </a:tblGrid>
              <a:tr h="51435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indicator</a:t>
                      </a:r>
                      <a:endParaRPr lang="en-US" sz="2400" b="1" kern="1200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</a:t>
                      </a:r>
                      <a:r>
                        <a:rPr lang="en-US" sz="24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items and </a:t>
                      </a:r>
                      <a:r>
                        <a:rPr lang="en-US" sz="24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comments 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4605446">
                <a:tc>
                  <a:txBody>
                    <a:bodyPr/>
                    <a:lstStyle/>
                    <a:p>
                      <a:pPr marL="342900" marR="0" lvl="0" indent="-3429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cooperation with IDI, next version of handbook would be updated before INCOSAI </a:t>
                      </a: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Progress to date</a:t>
                      </a:r>
                      <a:endParaRPr lang="en-US" sz="2400" u="sng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WGITA in collaboration with IDI developed an IT Audit Handbook</a:t>
                      </a:r>
                      <a:r>
                        <a:rPr lang="en-ZA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which was approved by INCOSAI in 2013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Standing committee continuously updating WGITA-IDI Handbook and Plug-ins</a:t>
                      </a:r>
                    </a:p>
                    <a:p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ZA" sz="24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Action items/Key next items</a:t>
                      </a:r>
                      <a:endParaRPr lang="en-US" sz="2400" u="sng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Handbook</a:t>
                      </a:r>
                      <a:r>
                        <a:rPr lang="en-ZA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2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updation</a:t>
                      </a:r>
                      <a:r>
                        <a:rPr lang="en-ZA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to be completed in</a:t>
                      </a: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line with</a:t>
                      </a:r>
                      <a:r>
                        <a:rPr lang="en-ZA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QA process for non-IFPP products and as per IDI</a:t>
                      </a: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handbook on</a:t>
                      </a:r>
                      <a:r>
                        <a:rPr lang="en-ZA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GPGs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28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017" y="392114"/>
            <a:ext cx="8391524" cy="773013"/>
          </a:xfrm>
        </p:spPr>
        <p:txBody>
          <a:bodyPr>
            <a:noAutofit/>
          </a:bodyPr>
          <a:lstStyle/>
          <a:p>
            <a:r>
              <a:rPr lang="en-ZA" sz="4000" dirty="0"/>
              <a:t>Stakeholder </a:t>
            </a:r>
            <a:r>
              <a:rPr lang="en-ZA" sz="4000" dirty="0" smtClean="0"/>
              <a:t>engagement - Regions</a:t>
            </a:r>
            <a:endParaRPr lang="en-IN" sz="3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356351"/>
            <a:ext cx="2895600" cy="365125"/>
          </a:xfrm>
        </p:spPr>
        <p:txBody>
          <a:bodyPr/>
          <a:lstStyle/>
          <a:p>
            <a:endParaRPr lang="en-I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541520"/>
              </p:ext>
            </p:extLst>
          </p:nvPr>
        </p:nvGraphicFramePr>
        <p:xfrm>
          <a:off x="514350" y="1581150"/>
          <a:ext cx="11372850" cy="5269230"/>
        </p:xfrm>
        <a:graphic>
          <a:graphicData uri="http://schemas.openxmlformats.org/drawingml/2006/table">
            <a:tbl>
              <a:tblPr firstRow="1" firstCol="1" bandRow="1"/>
              <a:tblGrid>
                <a:gridCol w="2759202"/>
                <a:gridCol w="8613648"/>
              </a:tblGrid>
              <a:tr h="51435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indicator</a:t>
                      </a:r>
                      <a:endParaRPr lang="en-US" sz="2400" b="1" kern="1200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</a:t>
                      </a:r>
                      <a:r>
                        <a:rPr lang="en-US" sz="24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items and </a:t>
                      </a:r>
                      <a:r>
                        <a:rPr lang="en-US" sz="24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comments 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460544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Aim for greater cooperation with stakeholders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ZA" sz="24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to date</a:t>
                      </a:r>
                      <a:endParaRPr lang="en-US" sz="2400" u="sng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AFROSAI-E and ISACA observers of WGITA involved in WGITA projects</a:t>
                      </a:r>
                    </a:p>
                    <a:p>
                      <a:pPr marL="342900" marR="0" lvl="0" indent="-3429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AFROSAI E part of two projects: </a:t>
                      </a:r>
                      <a:r>
                        <a:rPr lang="en-IN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General conditions for IT support for Audits and Documentation Requirements of an IT Audit including AMS.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IN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ISACA member of ISSAI 5310 revision project on IT Security including Cyber  Security</a:t>
                      </a:r>
                    </a:p>
                    <a:p>
                      <a:pPr marL="342900" marR="0" lvl="0" indent="-3429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IN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Participated</a:t>
                      </a:r>
                      <a:r>
                        <a:rPr lang="en-IN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EUROSAI WGITA Meeting </a:t>
                      </a:r>
                      <a:r>
                        <a:rPr lang="en-IN" sz="2400" kern="1200" baseline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 presented on </a:t>
                      </a:r>
                      <a:r>
                        <a:rPr lang="en-IN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 Audit Handbook</a:t>
                      </a:r>
                      <a:endParaRPr lang="en-IN" sz="24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ZA" sz="24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items/Key next items</a:t>
                      </a:r>
                      <a:endParaRPr lang="en-US" sz="2400" u="sng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Continue to engage with AFROSAI-E,ISACA and other regions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01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52725"/>
            <a:ext cx="9980682" cy="10969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Thank You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8922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Reporting Dash board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650" y="1638300"/>
            <a:ext cx="9982200" cy="4572000"/>
          </a:xfrm>
        </p:spPr>
        <p:txBody>
          <a:bodyPr>
            <a:normAutofit/>
          </a:bodyPr>
          <a:lstStyle/>
          <a:p>
            <a:pPr marL="361950" indent="-361950" algn="just"/>
            <a:r>
              <a:rPr lang="en-US" sz="2800" dirty="0" smtClean="0">
                <a:latin typeface="Cambria" panose="02040503050406030204" pitchFamily="18" charset="0"/>
              </a:rPr>
              <a:t>INTOSAI Goal </a:t>
            </a:r>
            <a:r>
              <a:rPr lang="en-US" sz="2800" dirty="0">
                <a:latin typeface="Cambria" panose="02040503050406030204" pitchFamily="18" charset="0"/>
              </a:rPr>
              <a:t>chairs </a:t>
            </a:r>
            <a:r>
              <a:rPr lang="en-US" sz="2800" dirty="0" smtClean="0">
                <a:latin typeface="Cambria" panose="02040503050406030204" pitchFamily="18" charset="0"/>
              </a:rPr>
              <a:t>to present </a:t>
            </a:r>
            <a:r>
              <a:rPr lang="en-US" sz="2800" dirty="0">
                <a:latin typeface="Cambria" panose="02040503050406030204" pitchFamily="18" charset="0"/>
              </a:rPr>
              <a:t>Reporting </a:t>
            </a:r>
            <a:r>
              <a:rPr lang="en-US" sz="2800" dirty="0" smtClean="0">
                <a:latin typeface="Cambria" panose="02040503050406030204" pitchFamily="18" charset="0"/>
              </a:rPr>
              <a:t>dashboards, consolidating reporting dashboard of Working Groups</a:t>
            </a:r>
          </a:p>
          <a:p>
            <a:pPr marL="361950" indent="-361950" algn="just"/>
            <a:r>
              <a:rPr lang="en-US" sz="2800" dirty="0" smtClean="0">
                <a:latin typeface="Cambria" panose="02040503050406030204" pitchFamily="18" charset="0"/>
              </a:rPr>
              <a:t>WGITA required to prepare half-yearly reporting dashboard </a:t>
            </a:r>
          </a:p>
          <a:p>
            <a:pPr marL="361950" indent="-361950" algn="just"/>
            <a:r>
              <a:rPr lang="en-US" sz="2800" dirty="0" smtClean="0">
                <a:latin typeface="Cambria" panose="02040503050406030204" pitchFamily="18" charset="0"/>
              </a:rPr>
              <a:t>Dashboard to: </a:t>
            </a:r>
          </a:p>
          <a:p>
            <a:pPr lvl="1" indent="-328613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mbria" panose="02040503050406030204" pitchFamily="18" charset="0"/>
              </a:rPr>
              <a:t>Be aligned to KSC Strategies</a:t>
            </a:r>
          </a:p>
          <a:p>
            <a:pPr lvl="1" indent="-328613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mbria" panose="02040503050406030204" pitchFamily="18" charset="0"/>
              </a:rPr>
              <a:t>Be brief </a:t>
            </a:r>
          </a:p>
          <a:p>
            <a:pPr lvl="1" indent="-328613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mbria" panose="02040503050406030204" pitchFamily="18" charset="0"/>
              </a:rPr>
              <a:t>Bring </a:t>
            </a:r>
            <a:r>
              <a:rPr lang="en-US" sz="2400" dirty="0">
                <a:latin typeface="Cambria" panose="02040503050406030204" pitchFamily="18" charset="0"/>
              </a:rPr>
              <a:t>out </a:t>
            </a:r>
            <a:r>
              <a:rPr lang="en-US" sz="2400" dirty="0" smtClean="0">
                <a:latin typeface="Cambria" panose="02040503050406030204" pitchFamily="18" charset="0"/>
              </a:rPr>
              <a:t>priorities</a:t>
            </a:r>
            <a:r>
              <a:rPr lang="en-US" sz="2400" dirty="0">
                <a:latin typeface="Cambria" panose="02040503050406030204" pitchFamily="18" charset="0"/>
              </a:rPr>
              <a:t>, progress, challenges and </a:t>
            </a:r>
            <a:r>
              <a:rPr lang="en-US" sz="2400" dirty="0" smtClean="0">
                <a:latin typeface="Cambria" panose="02040503050406030204" pitchFamily="18" charset="0"/>
              </a:rPr>
              <a:t>key </a:t>
            </a:r>
            <a:r>
              <a:rPr lang="en-US" sz="2400" dirty="0">
                <a:latin typeface="Cambria" panose="02040503050406030204" pitchFamily="18" charset="0"/>
              </a:rPr>
              <a:t>next </a:t>
            </a:r>
            <a:r>
              <a:rPr lang="en-US" sz="2400" dirty="0" smtClean="0">
                <a:latin typeface="Cambria" panose="02040503050406030204" pitchFamily="18" charset="0"/>
              </a:rPr>
              <a:t>steps</a:t>
            </a:r>
          </a:p>
          <a:p>
            <a:pPr marL="361950" indent="-361950" algn="just"/>
            <a:r>
              <a:rPr lang="en-US" sz="2800" dirty="0" smtClean="0">
                <a:latin typeface="Cambria" panose="02040503050406030204" pitchFamily="18" charset="0"/>
              </a:rPr>
              <a:t>Second reporting Dash board of WGITA</a:t>
            </a:r>
            <a:endParaRPr lang="en-IN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57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6958" y="2170507"/>
            <a:ext cx="7772400" cy="711500"/>
          </a:xfrm>
        </p:spPr>
        <p:txBody>
          <a:bodyPr>
            <a:noAutofit/>
          </a:bodyPr>
          <a:lstStyle/>
          <a:p>
            <a:r>
              <a:rPr lang="en-IN" sz="4000" b="1" dirty="0" smtClean="0"/>
              <a:t>Objective - 1</a:t>
            </a:r>
            <a:endParaRPr lang="en-IN" sz="4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INTOSAI Knowledge Sharing and Knowledge Services Committee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DC91-BA8D-4035-9E2C-F9DC70487D2A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1" y="3471864"/>
            <a:ext cx="7879557" cy="1541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3000" b="1" dirty="0">
              <a:latin typeface="Cambria" panose="02040503050406030204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079084" y="3120280"/>
            <a:ext cx="9144000" cy="110490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800" dirty="0" smtClean="0"/>
              <a:t>Develop and maintain expertise in various fields of public-sector auditing and help to provide content to INTOSAI Framework for Professional Pronouncements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008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406" y="380078"/>
            <a:ext cx="8471098" cy="850106"/>
          </a:xfrm>
        </p:spPr>
        <p:txBody>
          <a:bodyPr>
            <a:noAutofit/>
          </a:bodyPr>
          <a:lstStyle/>
          <a:p>
            <a:r>
              <a:rPr lang="en-ZA" sz="3600" dirty="0" smtClean="0"/>
              <a:t>Development/Revision </a:t>
            </a:r>
            <a:r>
              <a:rPr lang="en-ZA" sz="3600" dirty="0"/>
              <a:t>of </a:t>
            </a:r>
            <a:r>
              <a:rPr lang="en-ZA" sz="3600" dirty="0" smtClean="0"/>
              <a:t>INTOSAI products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356351"/>
            <a:ext cx="2895600" cy="36512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0510" y="6428947"/>
            <a:ext cx="11611490" cy="573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000" dirty="0" smtClean="0"/>
          </a:p>
          <a:p>
            <a:pPr marL="0" indent="0" algn="just">
              <a:spcBef>
                <a:spcPts val="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355725" y="1845360"/>
            <a:ext cx="127997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999081"/>
              </p:ext>
            </p:extLst>
          </p:nvPr>
        </p:nvGraphicFramePr>
        <p:xfrm>
          <a:off x="355301" y="1434321"/>
          <a:ext cx="11553825" cy="4756929"/>
        </p:xfrm>
        <a:graphic>
          <a:graphicData uri="http://schemas.openxmlformats.org/drawingml/2006/table">
            <a:tbl>
              <a:tblPr firstRow="1" firstCol="1" bandRow="1"/>
              <a:tblGrid>
                <a:gridCol w="3940654"/>
                <a:gridCol w="7613171"/>
              </a:tblGrid>
              <a:tr h="5087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items and 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comments 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</a:tr>
              <a:tr h="4248164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ZA" sz="22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non-IFPP documents on Data analytics, Capacity Development support for IT Audits and Documentation requirements of an IT Audit to be developed by 2019</a:t>
                      </a:r>
                      <a:endParaRPr lang="en-US" sz="2200" dirty="0" smtClean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ZA" sz="22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Roadmap for Development of Roadmap for future </a:t>
                      </a:r>
                      <a:r>
                        <a:rPr lang="en-ZA" sz="22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GUIDs</a:t>
                      </a:r>
                      <a:r>
                        <a:rPr lang="en-ZA" sz="22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under 5300 Series (now 5100) to be completed by 2019  </a:t>
                      </a:r>
                      <a:endParaRPr lang="en-US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2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Progress to date</a:t>
                      </a:r>
                      <a:endParaRPr lang="en-US" sz="22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ZA" sz="2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P</a:t>
                      </a:r>
                      <a:r>
                        <a:rPr lang="en-ZA" sz="22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IDs of project approved in 26</a:t>
                      </a:r>
                      <a:r>
                        <a:rPr lang="en-ZA" sz="2200" kern="1200" baseline="30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ZA" sz="22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WGITA meeting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22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Deliverables expected by 2019</a:t>
                      </a:r>
                      <a:endParaRPr lang="en-US" sz="22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22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QA level of documents identified: Data analytics,(QA-2), Capacity Development support for IT Audits (QA-3), Documentation requirements of an IT Audit(QA -2)</a:t>
                      </a:r>
                      <a:endParaRPr lang="en-US" sz="22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ZA" sz="22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Action items/Key next items</a:t>
                      </a:r>
                      <a:endParaRPr lang="en-US" sz="22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22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Project teams carrying out research and consultations to prepare draft documents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22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QA</a:t>
                      </a:r>
                      <a:r>
                        <a:rPr lang="en-ZA" sz="220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Process being followed up</a:t>
                      </a:r>
                      <a:endParaRPr lang="en-US" sz="2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61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406" y="380078"/>
            <a:ext cx="8471098" cy="850106"/>
          </a:xfrm>
        </p:spPr>
        <p:txBody>
          <a:bodyPr>
            <a:noAutofit/>
          </a:bodyPr>
          <a:lstStyle/>
          <a:p>
            <a:r>
              <a:rPr lang="en-ZA" sz="3600" dirty="0" smtClean="0"/>
              <a:t>Development/Revision </a:t>
            </a:r>
            <a:r>
              <a:rPr lang="en-ZA" sz="3600" dirty="0"/>
              <a:t>of </a:t>
            </a:r>
            <a:r>
              <a:rPr lang="en-ZA" sz="3600" dirty="0" smtClean="0"/>
              <a:t>INTOSAI products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356351"/>
            <a:ext cx="2895600" cy="36512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0510" y="6428947"/>
            <a:ext cx="11611490" cy="573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000" dirty="0" smtClean="0"/>
          </a:p>
          <a:p>
            <a:pPr marL="0" indent="0" algn="just">
              <a:spcBef>
                <a:spcPts val="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355725" y="1845360"/>
            <a:ext cx="127997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149829"/>
              </p:ext>
            </p:extLst>
          </p:nvPr>
        </p:nvGraphicFramePr>
        <p:xfrm>
          <a:off x="355301" y="1434321"/>
          <a:ext cx="11553825" cy="2987040"/>
        </p:xfrm>
        <a:graphic>
          <a:graphicData uri="http://schemas.openxmlformats.org/drawingml/2006/table">
            <a:tbl>
              <a:tblPr firstRow="1" firstCol="1" bandRow="1"/>
              <a:tblGrid>
                <a:gridCol w="3940654"/>
                <a:gridCol w="7613171"/>
              </a:tblGrid>
              <a:tr h="359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</a:t>
                      </a:r>
                      <a:r>
                        <a:rPr lang="en-US" sz="2800" b="1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</a:t>
                      </a:r>
                      <a:r>
                        <a:rPr lang="en-US" sz="2800" b="1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items and </a:t>
                      </a: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comments 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</a:tr>
              <a:tr h="1928568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ZA" sz="28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Revision of ISSAI 5300 &amp; 5310 being taken up as part of SDP, is to be placed at INCOSAI 2019 for approval</a:t>
                      </a:r>
                      <a:endParaRPr lang="en-US" sz="2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8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Progress to date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28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Project team for revision of 5300 &amp; 5310 constituted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28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Project proposal approved by FIPP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ZA" sz="28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ZA" sz="28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Action items/Key next items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keep track of Progress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6958" y="2170507"/>
            <a:ext cx="7772400" cy="711500"/>
          </a:xfrm>
        </p:spPr>
        <p:txBody>
          <a:bodyPr>
            <a:noAutofit/>
          </a:bodyPr>
          <a:lstStyle/>
          <a:p>
            <a:r>
              <a:rPr lang="en-IN" sz="4000" b="1" dirty="0" smtClean="0"/>
              <a:t>Objective - 2</a:t>
            </a:r>
            <a:endParaRPr lang="en-IN" sz="4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INTOSAI Knowledge Sharing and Knowledge Services Committee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DC91-BA8D-4035-9E2C-F9DC70487D2A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1" y="3471864"/>
            <a:ext cx="7879557" cy="1541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3000" b="1" dirty="0">
              <a:latin typeface="Cambria" panose="02040503050406030204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023014" y="3355825"/>
            <a:ext cx="9364651" cy="11049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Enable wide exchange of knowledge and experience among INTOSAI members</a:t>
            </a:r>
          </a:p>
        </p:txBody>
      </p:sp>
    </p:spTree>
    <p:extLst>
      <p:ext uri="{BB962C8B-B14F-4D97-AF65-F5344CB8AC3E}">
        <p14:creationId xmlns:p14="http://schemas.microsoft.com/office/powerpoint/2010/main" val="167761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3194" y="385614"/>
            <a:ext cx="8085539" cy="850106"/>
          </a:xfrm>
        </p:spPr>
        <p:txBody>
          <a:bodyPr>
            <a:noAutofit/>
          </a:bodyPr>
          <a:lstStyle/>
          <a:p>
            <a:r>
              <a:rPr lang="en-ZA" sz="3600" dirty="0" smtClean="0"/>
              <a:t>WGITA Webpage - INTOSAI Community </a:t>
            </a:r>
            <a:r>
              <a:rPr lang="en-ZA" sz="3600" dirty="0"/>
              <a:t>Portal</a:t>
            </a:r>
            <a:endParaRPr lang="en-IN" sz="36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483735"/>
              </p:ext>
            </p:extLst>
          </p:nvPr>
        </p:nvGraphicFramePr>
        <p:xfrm>
          <a:off x="733425" y="1762126"/>
          <a:ext cx="10744200" cy="4781550"/>
        </p:xfrm>
        <a:graphic>
          <a:graphicData uri="http://schemas.openxmlformats.org/drawingml/2006/table">
            <a:tbl>
              <a:tblPr firstRow="1" firstCol="1" bandRow="1"/>
              <a:tblGrid>
                <a:gridCol w="3886200"/>
                <a:gridCol w="6858000"/>
              </a:tblGrid>
              <a:tr h="714737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indicator</a:t>
                      </a: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</a:t>
                      </a:r>
                      <a:r>
                        <a:rPr lang="en-US" sz="18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items and </a:t>
                      </a: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comments 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4066813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ZA" sz="28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 Working group website in KSC-IDI INTOSAI Community Portal </a:t>
                      </a:r>
                      <a:endParaRPr lang="en-US" sz="2800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to date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24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Functioning Working Group Website in INTOSAI</a:t>
                      </a:r>
                      <a:r>
                        <a:rPr lang="en-US" sz="2400" baseline="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Community Portal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items/Key next items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24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Identification</a:t>
                      </a:r>
                      <a:r>
                        <a:rPr lang="en-US" sz="2400" baseline="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members to manage Website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2400" baseline="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Collection of material for WGITA Knowledge Centre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24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Contribution for Audit</a:t>
                      </a:r>
                      <a:r>
                        <a:rPr lang="en-US" sz="2400" baseline="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Report Database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2400" baseline="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Identification of members for hosting  Webinars etc.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98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0" y="460630"/>
            <a:ext cx="8391525" cy="773013"/>
          </a:xfrm>
        </p:spPr>
        <p:txBody>
          <a:bodyPr>
            <a:noAutofit/>
          </a:bodyPr>
          <a:lstStyle/>
          <a:p>
            <a:r>
              <a:rPr lang="en-ZA" sz="4000" dirty="0"/>
              <a:t>Generation and dissemination knowledge and </a:t>
            </a:r>
            <a:r>
              <a:rPr lang="en-ZA" sz="4000" dirty="0" smtClean="0"/>
              <a:t>experiences</a:t>
            </a:r>
            <a:endParaRPr lang="en-IN" sz="4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356351"/>
            <a:ext cx="2895600" cy="365125"/>
          </a:xfrm>
        </p:spPr>
        <p:txBody>
          <a:bodyPr/>
          <a:lstStyle/>
          <a:p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798408"/>
              </p:ext>
            </p:extLst>
          </p:nvPr>
        </p:nvGraphicFramePr>
        <p:xfrm>
          <a:off x="421216" y="1401211"/>
          <a:ext cx="11458575" cy="4389120"/>
        </p:xfrm>
        <a:graphic>
          <a:graphicData uri="http://schemas.openxmlformats.org/drawingml/2006/table">
            <a:tbl>
              <a:tblPr firstRow="1" firstCol="1" bandRow="1"/>
              <a:tblGrid>
                <a:gridCol w="2440517"/>
                <a:gridCol w="9018058"/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indicator</a:t>
                      </a:r>
                      <a:endParaRPr lang="en-US" sz="2400" b="1" kern="1200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</a:t>
                      </a:r>
                      <a:r>
                        <a:rPr lang="en-US" sz="24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items and </a:t>
                      </a:r>
                      <a:r>
                        <a:rPr lang="en-US" sz="24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comments 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546139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ZA" sz="24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 least </a:t>
                      </a:r>
                      <a:r>
                        <a:rPr lang="en-ZA" sz="2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one Performance Audit Seminar and one International Audit Seminar on IT related topics before  next INCOSAI 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954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2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ZA" sz="24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Progress to date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International seminar on Audit Management System hosted by SAI Korea in 2017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Seminar on ‘’Embedding data assurance to drive audit efficiency and quality” hosted by ANAO, Australia in 2018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WGITA in coordination with GAO, USA holds triennial Performance Auditing Seminars (PAS) on topical subjects related to IT Audit. 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ZA" sz="24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Action items/Key next items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Next PAS seminar planned in 2019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08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0" y="460630"/>
            <a:ext cx="8391525" cy="773013"/>
          </a:xfrm>
        </p:spPr>
        <p:txBody>
          <a:bodyPr>
            <a:noAutofit/>
          </a:bodyPr>
          <a:lstStyle/>
          <a:p>
            <a:r>
              <a:rPr lang="en-ZA" sz="4000" dirty="0"/>
              <a:t>Generation and dissemination knowledge and </a:t>
            </a:r>
            <a:r>
              <a:rPr lang="en-ZA" sz="4000" dirty="0" smtClean="0"/>
              <a:t>experiences</a:t>
            </a:r>
            <a:endParaRPr lang="en-IN" sz="4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356351"/>
            <a:ext cx="2895600" cy="365125"/>
          </a:xfrm>
        </p:spPr>
        <p:txBody>
          <a:bodyPr/>
          <a:lstStyle/>
          <a:p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159000"/>
              </p:ext>
            </p:extLst>
          </p:nvPr>
        </p:nvGraphicFramePr>
        <p:xfrm>
          <a:off x="421216" y="1401211"/>
          <a:ext cx="11458575" cy="4754880"/>
        </p:xfrm>
        <a:graphic>
          <a:graphicData uri="http://schemas.openxmlformats.org/drawingml/2006/table">
            <a:tbl>
              <a:tblPr firstRow="1" firstCol="1" bandRow="1"/>
              <a:tblGrid>
                <a:gridCol w="2440517"/>
                <a:gridCol w="9018058"/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indicator</a:t>
                      </a:r>
                      <a:endParaRPr lang="en-US" sz="2400" b="1" kern="1200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 </a:t>
                      </a:r>
                      <a:r>
                        <a:rPr lang="en-US" sz="24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items and </a:t>
                      </a:r>
                      <a:r>
                        <a:rPr lang="en-US" sz="24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comments </a:t>
                      </a: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291526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ZA" sz="240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 least </a:t>
                      </a:r>
                      <a:r>
                        <a:rPr lang="en-ZA" sz="2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country paper presentations on IT Audit related topics to be made integral part of every Annual WGITA meetings.  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24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ZA" sz="24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Progress to date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Six country papers presented in WGITA Meeting</a:t>
                      </a:r>
                      <a:r>
                        <a:rPr lang="en-ZA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at Seoul in 2017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Eight Country papers to be presented at 27</a:t>
                      </a:r>
                      <a:r>
                        <a:rPr lang="en-ZA" sz="2400" kern="1200" baseline="30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WGITA meeting 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ZA" sz="2400" u="sng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Action items/Key next items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ZA" sz="24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Next Annual meeting scheduled in Fiji to continue current practice of country paper presentations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ZA" sz="24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Webinars for</a:t>
                      </a:r>
                      <a:r>
                        <a:rPr lang="en-ZA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virtual presentations to be explored</a:t>
                      </a:r>
                      <a:endParaRPr lang="en-US" sz="2400" b="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26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ademic Literature 16x9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4873beb7-5857-4685-be1f-d57550cc96c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1165</TotalTime>
  <Words>640</Words>
  <Application>Microsoft Office PowerPoint</Application>
  <PresentationFormat>Widescreen</PresentationFormat>
  <Paragraphs>107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</vt:lpstr>
      <vt:lpstr>Euphemia</vt:lpstr>
      <vt:lpstr>Plantagenet Cherokee</vt:lpstr>
      <vt:lpstr>Times New Roman</vt:lpstr>
      <vt:lpstr>Wingdings</vt:lpstr>
      <vt:lpstr>Academic Literature 16x9</vt:lpstr>
      <vt:lpstr>Reporting Dashboard of WGITA</vt:lpstr>
      <vt:lpstr>Reporting Dash board</vt:lpstr>
      <vt:lpstr>Objective - 1</vt:lpstr>
      <vt:lpstr>Development/Revision of INTOSAI products</vt:lpstr>
      <vt:lpstr>Development/Revision of INTOSAI products</vt:lpstr>
      <vt:lpstr>Objective - 2</vt:lpstr>
      <vt:lpstr>WGITA Webpage - INTOSAI Community Portal</vt:lpstr>
      <vt:lpstr>Generation and dissemination knowledge and experiences</vt:lpstr>
      <vt:lpstr>Generation and dissemination knowledge and experiences</vt:lpstr>
      <vt:lpstr>Objective - 3</vt:lpstr>
      <vt:lpstr>Stakeholder engagement - IDI</vt:lpstr>
      <vt:lpstr>Stakeholder engagement - Regions</vt:lpstr>
      <vt:lpstr>Thank You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WGITA Work Plan and SDP of IFPP</dc:title>
  <dc:creator>iCISA</dc:creator>
  <cp:lastModifiedBy>DG(IR)</cp:lastModifiedBy>
  <cp:revision>59</cp:revision>
  <cp:lastPrinted>2017-05-16T10:38:10Z</cp:lastPrinted>
  <dcterms:created xsi:type="dcterms:W3CDTF">2017-05-14T16:24:38Z</dcterms:created>
  <dcterms:modified xsi:type="dcterms:W3CDTF">2018-04-05T13:23:01Z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