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84" autoAdjust="0"/>
  </p:normalViewPr>
  <p:slideViewPr>
    <p:cSldViewPr snapToGrid="0">
      <p:cViewPr varScale="1">
        <p:scale>
          <a:sx n="74" d="100"/>
          <a:sy n="74" d="100"/>
        </p:scale>
        <p:origin x="10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76CBB5-8332-46EE-B5EC-1C08B4886610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C2D05A-372E-41D9-882F-24C9A7321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49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E602CB-0F35-4496-A2E7-2C354E871B6D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1EF8C-FA0D-4427-BB2A-4B33E9E179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97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923C-CBCE-4AB0-8798-014729C6CA8C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8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FE67-32B3-4FBE-A37B-785F75C4DC47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36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59CF-58A6-4AE4-9FCB-594ED3B34ABC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178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1CF-D600-4CAB-97D2-C59DCDCDA155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16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05AA-2B78-44F1-9162-16F97BF0C892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29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4C47-EB14-4CC9-8174-65011F41DFE4}" type="datetime1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26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78B6-5BE0-493E-A95B-74D92A53EE44}" type="datetime1">
              <a:rPr lang="en-IN" smtClean="0"/>
              <a:t>12-04-2018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05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9D45-E304-45F3-AE91-FF8B0BCAA32E}" type="datetime1">
              <a:rPr lang="en-IN" smtClean="0"/>
              <a:t>12-04-2018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42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6125C-32C1-4EFB-9784-DE44A6822002}" type="datetime1">
              <a:rPr lang="en-IN" smtClean="0"/>
              <a:t>12-04-2018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832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D14D7C-BF6F-4C34-831A-D836DE41BD9A}" type="datetime1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69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36DB-A2E8-4186-BEAD-57D643260F46}" type="datetime1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99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FBF07A-8A5F-41F6-81D1-687217408CF4}" type="datetime1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D32018-8E71-4C3A-A0B1-765CD1222B3C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65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4000" dirty="0"/>
              <a:t>Progress Report on proposed GUID on Information </a:t>
            </a:r>
            <a:r>
              <a:rPr lang="en-IN" sz="4000" dirty="0" smtClean="0"/>
              <a:t>TECHNOLOGY </a:t>
            </a:r>
            <a:r>
              <a:rPr lang="en-IN" sz="4000" dirty="0"/>
              <a:t>Audit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presentation by SAI India for 27</a:t>
            </a:r>
            <a:r>
              <a:rPr lang="en-IN" baseline="30000" dirty="0"/>
              <a:t>th</a:t>
            </a:r>
            <a:r>
              <a:rPr lang="en-IN" dirty="0"/>
              <a:t> INTOSAI WGITA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496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Thanks…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0B2D-27C0-4531-B134-24B4C2C41140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22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12489"/>
            <a:ext cx="9601200" cy="4670323"/>
          </a:xfrm>
        </p:spPr>
        <p:txBody>
          <a:bodyPr>
            <a:normAutofit/>
          </a:bodyPr>
          <a:lstStyle/>
          <a:p>
            <a:r>
              <a:rPr lang="en-IN" sz="2800" dirty="0" smtClean="0"/>
              <a:t>New project taken due to FIPP directions</a:t>
            </a:r>
          </a:p>
          <a:p>
            <a:r>
              <a:rPr lang="en-IN" sz="2800" dirty="0" smtClean="0"/>
              <a:t>Revise ISSAI 5300 as GUID </a:t>
            </a:r>
            <a:r>
              <a:rPr lang="en-IN" sz="2800" dirty="0"/>
              <a:t>on Information </a:t>
            </a:r>
            <a:r>
              <a:rPr lang="en-IN" sz="2800" dirty="0" smtClean="0"/>
              <a:t>Technology Audit as part </a:t>
            </a:r>
            <a:r>
              <a:rPr lang="en-IN" sz="2800" dirty="0"/>
              <a:t>of </a:t>
            </a:r>
            <a:r>
              <a:rPr lang="en-GB" sz="2800" dirty="0"/>
              <a:t>SDP 2.8 -  Consolidating and aligning guidance on IT Audit</a:t>
            </a:r>
          </a:p>
          <a:p>
            <a:r>
              <a:rPr lang="en-GB" sz="2800" dirty="0" smtClean="0"/>
              <a:t>Project now titled - Guidelines </a:t>
            </a:r>
            <a:r>
              <a:rPr lang="en-GB" sz="2800" dirty="0"/>
              <a:t>on Information Technology Audit in support of Financial, Performance and Compliance </a:t>
            </a:r>
            <a:r>
              <a:rPr lang="en-GB" sz="2800" dirty="0" smtClean="0"/>
              <a:t>Audits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Progress Report on Revising GUID on IT Audit – Presentation by SAI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75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379" y="1524940"/>
            <a:ext cx="9601200" cy="4670323"/>
          </a:xfrm>
        </p:spPr>
        <p:txBody>
          <a:bodyPr>
            <a:normAutofit/>
          </a:bodyPr>
          <a:lstStyle/>
          <a:p>
            <a:r>
              <a:rPr lang="en-GB" sz="2800" dirty="0"/>
              <a:t>Recommended numbering </a:t>
            </a:r>
            <a:r>
              <a:rPr lang="en-GB" sz="2800" dirty="0" smtClean="0"/>
              <a:t>in </a:t>
            </a:r>
            <a:r>
              <a:rPr lang="en-ZA" sz="2800" dirty="0" smtClean="0"/>
              <a:t>5100 </a:t>
            </a:r>
            <a:r>
              <a:rPr lang="en-ZA" sz="2800" dirty="0"/>
              <a:t>- 5109 series</a:t>
            </a:r>
            <a:r>
              <a:rPr lang="nb-NO" sz="2800" dirty="0"/>
              <a:t> </a:t>
            </a:r>
            <a:r>
              <a:rPr lang="nb-NO" sz="2800" dirty="0" smtClean="0"/>
              <a:t>(reserved </a:t>
            </a:r>
            <a:r>
              <a:rPr lang="nb-NO" sz="2800" dirty="0"/>
              <a:t>for </a:t>
            </a:r>
            <a:r>
              <a:rPr lang="nb-NO" sz="2800" dirty="0" smtClean="0"/>
              <a:t>guidance </a:t>
            </a:r>
            <a:r>
              <a:rPr lang="nb-NO" sz="2800" dirty="0"/>
              <a:t>on IT </a:t>
            </a:r>
            <a:r>
              <a:rPr lang="nb-NO" sz="2800" dirty="0" smtClean="0"/>
              <a:t>Audit)</a:t>
            </a:r>
            <a:endParaRPr lang="en-GB" sz="2800" dirty="0" smtClean="0"/>
          </a:p>
          <a:p>
            <a:r>
              <a:rPr lang="en-GB" sz="2800" dirty="0" smtClean="0"/>
              <a:t>Approved </a:t>
            </a:r>
            <a:r>
              <a:rPr lang="en-GB" sz="2800" dirty="0"/>
              <a:t>Project Duration: </a:t>
            </a:r>
            <a:endParaRPr lang="en-GB" sz="2800" dirty="0" smtClean="0"/>
          </a:p>
          <a:p>
            <a:pPr lvl="1" indent="-554038">
              <a:buFont typeface="Arial" panose="020B0604020202020204" pitchFamily="34" charset="0"/>
              <a:buChar char="•"/>
            </a:pPr>
            <a:r>
              <a:rPr lang="en-GB" sz="2800" dirty="0" smtClean="0"/>
              <a:t>10.10.2017 </a:t>
            </a:r>
            <a:r>
              <a:rPr lang="en-GB" sz="2800" dirty="0"/>
              <a:t>to 30.09.2019 </a:t>
            </a:r>
            <a:r>
              <a:rPr lang="en-GB" sz="2800" dirty="0" smtClean="0"/>
              <a:t>(24 </a:t>
            </a:r>
            <a:r>
              <a:rPr lang="en-GB" sz="2800" dirty="0"/>
              <a:t>months) </a:t>
            </a:r>
            <a:endParaRPr lang="en-GB" sz="2800" dirty="0" smtClean="0"/>
          </a:p>
          <a:p>
            <a:pPr lvl="1" indent="-554038">
              <a:buFont typeface="Arial" panose="020B0604020202020204" pitchFamily="34" charset="0"/>
              <a:buChar char="•"/>
            </a:pPr>
            <a:r>
              <a:rPr lang="en-GB" sz="2800" dirty="0" smtClean="0"/>
              <a:t>in line with FIPP deadline</a:t>
            </a:r>
            <a:endParaRPr lang="en-GB" sz="2800" dirty="0"/>
          </a:p>
          <a:p>
            <a:r>
              <a:rPr lang="en-GB" sz="2800" dirty="0"/>
              <a:t>Members of </a:t>
            </a:r>
            <a:r>
              <a:rPr lang="en-GB" sz="2800" dirty="0" smtClean="0"/>
              <a:t>Project </a:t>
            </a:r>
            <a:r>
              <a:rPr lang="en-GB" sz="2800" dirty="0"/>
              <a:t>Team</a:t>
            </a:r>
          </a:p>
          <a:p>
            <a:pPr lvl="1" indent="-554038">
              <a:buFont typeface="Arial" panose="020B0604020202020204" pitchFamily="34" charset="0"/>
              <a:buChar char="•"/>
            </a:pPr>
            <a:r>
              <a:rPr lang="en-GB" sz="2800" dirty="0" smtClean="0"/>
              <a:t>Lead</a:t>
            </a:r>
            <a:r>
              <a:rPr lang="en-GB" sz="2800" dirty="0"/>
              <a:t>: </a:t>
            </a:r>
            <a:r>
              <a:rPr lang="en-GB" sz="2800" dirty="0" smtClean="0"/>
              <a:t>India</a:t>
            </a:r>
            <a:endParaRPr lang="en-GB" sz="2800" dirty="0"/>
          </a:p>
          <a:p>
            <a:pPr lvl="1" indent="-554038">
              <a:buFont typeface="Arial" panose="020B0604020202020204" pitchFamily="34" charset="0"/>
              <a:buChar char="•"/>
            </a:pPr>
            <a:r>
              <a:rPr lang="en-GB" sz="2800" dirty="0" smtClean="0"/>
              <a:t>Members</a:t>
            </a:r>
            <a:r>
              <a:rPr lang="en-GB" sz="2800" dirty="0"/>
              <a:t>: </a:t>
            </a:r>
            <a:r>
              <a:rPr lang="en-GB" sz="2800" dirty="0" smtClean="0"/>
              <a:t>Australia</a:t>
            </a:r>
            <a:r>
              <a:rPr lang="en-GB" sz="2800" dirty="0"/>
              <a:t>, </a:t>
            </a:r>
            <a:r>
              <a:rPr lang="en-GB" sz="2800" dirty="0" smtClean="0"/>
              <a:t>Poland</a:t>
            </a:r>
            <a:r>
              <a:rPr lang="en-GB" sz="2800" dirty="0"/>
              <a:t>, </a:t>
            </a:r>
            <a:r>
              <a:rPr lang="en-GB" sz="2800" dirty="0" smtClean="0"/>
              <a:t>Russia</a:t>
            </a:r>
            <a:r>
              <a:rPr lang="en-GB" sz="2800" dirty="0"/>
              <a:t>, </a:t>
            </a:r>
            <a:r>
              <a:rPr lang="en-GB" sz="2800" dirty="0" smtClean="0"/>
              <a:t>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Progress Report on Revising GUID on IT Audit – Presentation by SAI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654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5852"/>
          </a:xfrm>
        </p:spPr>
        <p:txBody>
          <a:bodyPr/>
          <a:lstStyle/>
          <a:p>
            <a:r>
              <a:rPr lang="en-IN" dirty="0" smtClean="0"/>
              <a:t>Project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379" y="1390428"/>
            <a:ext cx="9601200" cy="4097594"/>
          </a:xfrm>
        </p:spPr>
        <p:txBody>
          <a:bodyPr>
            <a:noAutofit/>
          </a:bodyPr>
          <a:lstStyle/>
          <a:p>
            <a:r>
              <a:rPr lang="en-US" sz="2800" dirty="0" smtClean="0"/>
              <a:t>Draw </a:t>
            </a:r>
            <a:r>
              <a:rPr lang="en-US" sz="2800" dirty="0"/>
              <a:t>upon </a:t>
            </a:r>
            <a:r>
              <a:rPr lang="en-US" sz="2800" dirty="0" smtClean="0"/>
              <a:t>existing Standards (ISACA</a:t>
            </a:r>
            <a:r>
              <a:rPr lang="en-US" sz="2800" dirty="0"/>
              <a:t>), guidelines and frameworks </a:t>
            </a:r>
            <a:r>
              <a:rPr lang="en-US" sz="2800" dirty="0" smtClean="0"/>
              <a:t>(COBIT) </a:t>
            </a:r>
            <a:r>
              <a:rPr lang="en-US" sz="2800" dirty="0"/>
              <a:t>and </a:t>
            </a:r>
            <a:r>
              <a:rPr lang="en-US" sz="2800" dirty="0" smtClean="0"/>
              <a:t>similar material </a:t>
            </a:r>
            <a:r>
              <a:rPr lang="en-US" sz="2800" dirty="0"/>
              <a:t>related to IT </a:t>
            </a:r>
            <a:r>
              <a:rPr lang="en-US" sz="2800" dirty="0" smtClean="0"/>
              <a:t>audit</a:t>
            </a:r>
            <a:endParaRPr lang="en-US" sz="2800" dirty="0"/>
          </a:p>
          <a:p>
            <a:r>
              <a:rPr lang="en-US" sz="2800" dirty="0" smtClean="0"/>
              <a:t>Align with </a:t>
            </a:r>
            <a:r>
              <a:rPr lang="en-US" sz="2800" dirty="0"/>
              <a:t>ISSAI 100 and </a:t>
            </a:r>
            <a:r>
              <a:rPr lang="en-US" sz="2800" dirty="0" smtClean="0"/>
              <a:t>ISSAIs </a:t>
            </a:r>
            <a:r>
              <a:rPr lang="en-US" sz="2800" dirty="0"/>
              <a:t>viz. ISSAI 200, 300 and 400 </a:t>
            </a:r>
          </a:p>
          <a:p>
            <a:r>
              <a:rPr lang="en-US" sz="2800" dirty="0" smtClean="0"/>
              <a:t>Consult </a:t>
            </a:r>
            <a:r>
              <a:rPr lang="en-US" sz="2800" dirty="0"/>
              <a:t>material contained in </a:t>
            </a:r>
            <a:r>
              <a:rPr lang="en-US" sz="2800" dirty="0" smtClean="0"/>
              <a:t>GUID 5450 </a:t>
            </a:r>
            <a:r>
              <a:rPr lang="en-US" sz="2800" dirty="0"/>
              <a:t>and other </a:t>
            </a:r>
            <a:r>
              <a:rPr lang="en-US" sz="2800" dirty="0" smtClean="0"/>
              <a:t>guidance</a:t>
            </a:r>
            <a:endParaRPr lang="en-IN" sz="2800" dirty="0"/>
          </a:p>
          <a:p>
            <a:r>
              <a:rPr lang="en-US" sz="2800" dirty="0" smtClean="0"/>
              <a:t>To </a:t>
            </a:r>
            <a:r>
              <a:rPr lang="en-US" sz="2800" dirty="0"/>
              <a:t>be </a:t>
            </a:r>
            <a:r>
              <a:rPr lang="en-US" sz="2800" dirty="0" smtClean="0"/>
              <a:t>overarching</a:t>
            </a:r>
            <a:r>
              <a:rPr lang="en-US" sz="2800" dirty="0"/>
              <a:t>, general principles GUID on IT Audit </a:t>
            </a:r>
            <a:r>
              <a:rPr lang="en-US" sz="2800" dirty="0" smtClean="0"/>
              <a:t>and provide basis </a:t>
            </a:r>
            <a:r>
              <a:rPr lang="en-US" sz="2800" dirty="0"/>
              <a:t>for </a:t>
            </a:r>
            <a:r>
              <a:rPr lang="en-US" sz="2800" dirty="0" smtClean="0"/>
              <a:t>GUIDs </a:t>
            </a:r>
            <a:r>
              <a:rPr lang="en-US" sz="2800" dirty="0"/>
              <a:t>on </a:t>
            </a:r>
            <a:r>
              <a:rPr lang="en-US" sz="2800" dirty="0" smtClean="0"/>
              <a:t>IT related specific </a:t>
            </a:r>
            <a:r>
              <a:rPr lang="en-US" sz="2800" dirty="0"/>
              <a:t>subject </a:t>
            </a:r>
            <a:r>
              <a:rPr lang="en-US" sz="2800" dirty="0" smtClean="0"/>
              <a:t>matter</a:t>
            </a:r>
          </a:p>
          <a:p>
            <a:r>
              <a:rPr lang="en-US" sz="2800" dirty="0" smtClean="0"/>
              <a:t>Require </a:t>
            </a:r>
            <a:r>
              <a:rPr lang="en-US" sz="2800" dirty="0"/>
              <a:t>alignment with </a:t>
            </a:r>
            <a:r>
              <a:rPr lang="en-US" sz="2800" dirty="0" smtClean="0"/>
              <a:t>ongoing </a:t>
            </a:r>
            <a:r>
              <a:rPr lang="en-US" sz="2800" dirty="0"/>
              <a:t>WGITA Project for revising </a:t>
            </a:r>
            <a:r>
              <a:rPr lang="en-US" sz="2800" dirty="0" smtClean="0"/>
              <a:t>ISSAI 5310 on IT Security Audit</a:t>
            </a:r>
            <a:endParaRPr lang="en-IN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84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092813" cy="1162665"/>
          </a:xfrm>
        </p:spPr>
        <p:txBody>
          <a:bodyPr/>
          <a:lstStyle/>
          <a:p>
            <a:r>
              <a:rPr lang="en-IN" dirty="0" smtClean="0"/>
              <a:t>Rationale for revision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9225" y="1712068"/>
            <a:ext cx="9601200" cy="3581400"/>
          </a:xfrm>
        </p:spPr>
        <p:txBody>
          <a:bodyPr>
            <a:normAutofit/>
          </a:bodyPr>
          <a:lstStyle/>
          <a:p>
            <a:r>
              <a:rPr lang="en-GB" sz="2800" dirty="0"/>
              <a:t>ISSAI 5300, with detailed sections on macro- and micro-level planning of IT </a:t>
            </a:r>
            <a:r>
              <a:rPr lang="en-GB" sz="2800" dirty="0" smtClean="0"/>
              <a:t>Audits, </a:t>
            </a:r>
            <a:r>
              <a:rPr lang="en-GB" sz="2800" dirty="0"/>
              <a:t>gave an impression that IT Audit was </a:t>
            </a:r>
            <a:r>
              <a:rPr lang="en-GB" sz="2800" dirty="0" smtClean="0"/>
              <a:t>distinct </a:t>
            </a:r>
            <a:r>
              <a:rPr lang="en-GB" sz="2800" dirty="0"/>
              <a:t>type of </a:t>
            </a:r>
            <a:r>
              <a:rPr lang="en-GB" sz="2800" dirty="0" smtClean="0"/>
              <a:t>audit </a:t>
            </a:r>
          </a:p>
          <a:p>
            <a:r>
              <a:rPr lang="en-GB" sz="2800" dirty="0" smtClean="0"/>
              <a:t>‘</a:t>
            </a:r>
            <a:r>
              <a:rPr lang="en-GB" sz="2800" dirty="0"/>
              <a:t>Requirements’ </a:t>
            </a:r>
            <a:r>
              <a:rPr lang="en-GB" sz="2800" dirty="0" smtClean="0"/>
              <a:t>portion made it appear like a Standard</a:t>
            </a:r>
          </a:p>
          <a:p>
            <a:r>
              <a:rPr lang="en-GB" sz="2800" i="0" dirty="0" smtClean="0"/>
              <a:t>While content </a:t>
            </a:r>
            <a:r>
              <a:rPr lang="en-GB" sz="2800" i="0" dirty="0"/>
              <a:t>of </a:t>
            </a:r>
            <a:r>
              <a:rPr lang="en-GB" sz="2800" i="0" dirty="0" smtClean="0"/>
              <a:t>ISSAI </a:t>
            </a:r>
            <a:r>
              <a:rPr lang="en-GB" sz="2800" i="0" dirty="0"/>
              <a:t>5300 would be </a:t>
            </a:r>
            <a:r>
              <a:rPr lang="en-GB" sz="2800" i="0" dirty="0" smtClean="0"/>
              <a:t>preserved, update needed to </a:t>
            </a:r>
            <a:r>
              <a:rPr lang="en-GB" sz="2800" i="0" dirty="0"/>
              <a:t>define, elaborate, and harmonize how Information Technology (IT) Audits relate to and support Financial, Performance, and Compliance </a:t>
            </a:r>
            <a:r>
              <a:rPr lang="en-GB" sz="2800" i="0" dirty="0" smtClean="0"/>
              <a:t>Audits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629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4968"/>
            <a:ext cx="9601200" cy="914400"/>
          </a:xfrm>
        </p:spPr>
        <p:txBody>
          <a:bodyPr>
            <a:normAutofit fontScale="90000"/>
          </a:bodyPr>
          <a:lstStyle/>
          <a:p>
            <a:r>
              <a:rPr lang="en-IN" dirty="0"/>
              <a:t>Proposed Timelines and Progress Achieved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963203"/>
              </p:ext>
            </p:extLst>
          </p:nvPr>
        </p:nvGraphicFramePr>
        <p:xfrm>
          <a:off x="1159727" y="1209368"/>
          <a:ext cx="10122310" cy="4737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462">
                  <a:extLst>
                    <a:ext uri="{9D8B030D-6E8A-4147-A177-3AD203B41FA5}">
                      <a16:colId xmlns="" xmlns:a16="http://schemas.microsoft.com/office/drawing/2014/main" val="2660590058"/>
                    </a:ext>
                  </a:extLst>
                </a:gridCol>
                <a:gridCol w="1441409">
                  <a:extLst>
                    <a:ext uri="{9D8B030D-6E8A-4147-A177-3AD203B41FA5}">
                      <a16:colId xmlns="" xmlns:a16="http://schemas.microsoft.com/office/drawing/2014/main" val="2324214154"/>
                    </a:ext>
                  </a:extLst>
                </a:gridCol>
                <a:gridCol w="1445342">
                  <a:extLst>
                    <a:ext uri="{9D8B030D-6E8A-4147-A177-3AD203B41FA5}">
                      <a16:colId xmlns="" xmlns:a16="http://schemas.microsoft.com/office/drawing/2014/main" val="4131002338"/>
                    </a:ext>
                  </a:extLst>
                </a:gridCol>
                <a:gridCol w="1976284">
                  <a:extLst>
                    <a:ext uri="{9D8B030D-6E8A-4147-A177-3AD203B41FA5}">
                      <a16:colId xmlns="" xmlns:a16="http://schemas.microsoft.com/office/drawing/2014/main" val="2698519070"/>
                    </a:ext>
                  </a:extLst>
                </a:gridCol>
                <a:gridCol w="3234813">
                  <a:extLst>
                    <a:ext uri="{9D8B030D-6E8A-4147-A177-3AD203B41FA5}">
                      <a16:colId xmlns="" xmlns:a16="http://schemas.microsoft.com/office/drawing/2014/main" val="799647205"/>
                    </a:ext>
                  </a:extLst>
                </a:gridCol>
              </a:tblGrid>
              <a:tr h="385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process milestones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4398667"/>
                  </a:ext>
                </a:extLst>
              </a:tr>
              <a:tr h="61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Project Proposal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Start Date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End Date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Expected time in total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Comments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46578865"/>
                  </a:ext>
                </a:extLst>
              </a:tr>
              <a:tr h="809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10.10.2017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30.11.2017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Days</a:t>
                      </a:r>
                      <a:endParaRPr lang="en-IN" sz="20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proposal and detailed outline approved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57728639"/>
                  </a:ext>
                </a:extLst>
              </a:tr>
              <a:tr h="6194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Exposure draft</a:t>
                      </a:r>
                      <a:endParaRPr lang="en-IN" sz="2000" dirty="0" smtClean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01.03.2018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31.07.2018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months</a:t>
                      </a:r>
                      <a:endParaRPr lang="en-IN" sz="200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progress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98909475"/>
                  </a:ext>
                </a:extLst>
              </a:tr>
              <a:tr h="385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Exposure period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01.11.2018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31.01.2019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Days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 to commence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90119935"/>
                  </a:ext>
                </a:extLst>
              </a:tr>
              <a:tr h="621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Endorsement Version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01.02.2019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30.04.2019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 months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 to commence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75985421"/>
                  </a:ext>
                </a:extLst>
              </a:tr>
              <a:tr h="933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pronouncement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01.08.2019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30.09.2019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smtClean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60 days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 to commence</a:t>
                      </a:r>
                      <a:endParaRPr lang="en-IN" sz="20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70390184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249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9877"/>
          </a:xfrm>
        </p:spPr>
        <p:txBody>
          <a:bodyPr/>
          <a:lstStyle/>
          <a:p>
            <a:r>
              <a:rPr lang="en-IN" dirty="0"/>
              <a:t>FIPP requirements on Project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87794"/>
            <a:ext cx="9601200" cy="4277032"/>
          </a:xfrm>
        </p:spPr>
        <p:txBody>
          <a:bodyPr>
            <a:normAutofit/>
          </a:bodyPr>
          <a:lstStyle/>
          <a:p>
            <a:r>
              <a:rPr lang="nb-NO" sz="2600" dirty="0" smtClean="0"/>
              <a:t>Revised GUID </a:t>
            </a:r>
            <a:r>
              <a:rPr lang="nb-NO" sz="2600" dirty="0"/>
              <a:t>will </a:t>
            </a:r>
            <a:r>
              <a:rPr lang="nb-NO" sz="2600" dirty="0" smtClean="0"/>
              <a:t>need to ensure </a:t>
            </a:r>
            <a:r>
              <a:rPr lang="nb-NO" sz="2600" dirty="0"/>
              <a:t>alignment with </a:t>
            </a:r>
            <a:r>
              <a:rPr lang="nb-NO" sz="2600" dirty="0" smtClean="0"/>
              <a:t>ISSAIs </a:t>
            </a:r>
            <a:r>
              <a:rPr lang="nb-NO" sz="2600" dirty="0"/>
              <a:t>100, 200, 300 and </a:t>
            </a:r>
            <a:r>
              <a:rPr lang="nb-NO" sz="2600" dirty="0" smtClean="0"/>
              <a:t>400 </a:t>
            </a:r>
          </a:p>
          <a:p>
            <a:r>
              <a:rPr lang="nb-NO" sz="2600" dirty="0" smtClean="0"/>
              <a:t>Need for more </a:t>
            </a:r>
            <a:r>
              <a:rPr lang="nb-NO" sz="2600" dirty="0"/>
              <a:t>clarity on </a:t>
            </a:r>
            <a:r>
              <a:rPr lang="nb-NO" sz="2600" dirty="0" smtClean="0"/>
              <a:t>project scope with </a:t>
            </a:r>
            <a:r>
              <a:rPr lang="nb-NO" sz="2600" dirty="0"/>
              <a:t>reference to IT audit being treated as </a:t>
            </a:r>
            <a:r>
              <a:rPr lang="nb-NO" sz="2600" dirty="0" smtClean="0"/>
              <a:t>specific </a:t>
            </a:r>
            <a:r>
              <a:rPr lang="nb-NO" sz="2600" dirty="0"/>
              <a:t>subject matter and for proposing inclusion of high level principles of IT </a:t>
            </a:r>
            <a:r>
              <a:rPr lang="nb-NO" sz="2600" dirty="0" smtClean="0"/>
              <a:t>audit</a:t>
            </a:r>
          </a:p>
          <a:p>
            <a:r>
              <a:rPr lang="nb-NO" sz="2600" dirty="0" smtClean="0"/>
              <a:t>GUID should make high level references to subjects like Information Security Audit and Cyber Security </a:t>
            </a:r>
          </a:p>
          <a:p>
            <a:r>
              <a:rPr lang="nb-NO" sz="2600" dirty="0" smtClean="0"/>
              <a:t>STATUS: </a:t>
            </a:r>
          </a:p>
          <a:p>
            <a:pPr lvl="1"/>
            <a:r>
              <a:rPr lang="nb-NO" sz="2600" dirty="0" smtClean="0"/>
              <a:t>Detailed outline focusses on FIPP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2018-8E71-4C3A-A0B1-765CD1222B3C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85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Current Status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Following FIPP’s approval of detailed outline:</a:t>
            </a:r>
          </a:p>
          <a:p>
            <a:pPr lvl="1"/>
            <a:r>
              <a:rPr lang="en-IN" sz="3200" dirty="0" smtClean="0"/>
              <a:t>Finalising Exposure Draft of GUID is in progress</a:t>
            </a:r>
          </a:p>
          <a:p>
            <a:pPr lvl="1"/>
            <a:r>
              <a:rPr lang="en-IN" sz="3200" dirty="0" smtClean="0"/>
              <a:t>Detailed comments on proposed sections of  GUID have been requested from all Team Members by April 30, 2018</a:t>
            </a:r>
          </a:p>
          <a:p>
            <a:endParaRPr lang="en-IN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Revising GUID on IT Audit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0B2D-27C0-4531-B134-24B4C2C4114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249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Proposal before </a:t>
            </a:r>
            <a:r>
              <a:rPr lang="en-IN" dirty="0" smtClean="0"/>
              <a:t>WGITA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WGITA members are requested </a:t>
            </a:r>
            <a:r>
              <a:rPr lang="en-IN" sz="3600" dirty="0" smtClean="0"/>
              <a:t>to take note of </a:t>
            </a:r>
            <a:endParaRPr lang="en-IN" sz="3600" dirty="0"/>
          </a:p>
          <a:p>
            <a:pPr marL="731520" lvl="1" indent="-457200">
              <a:buFont typeface="+mj-lt"/>
              <a:buAutoNum type="alphaLcPeriod"/>
            </a:pPr>
            <a:r>
              <a:rPr lang="en-IN" sz="3200" dirty="0" smtClean="0"/>
              <a:t>Progress Report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IN" sz="3200" dirty="0" smtClean="0"/>
              <a:t>Project Schedule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IN" sz="3200" dirty="0" smtClean="0"/>
              <a:t>Detailed Outline of GUID (circulated)</a:t>
            </a:r>
          </a:p>
          <a:p>
            <a:pPr marL="201168" indent="-457200"/>
            <a:r>
              <a:rPr lang="en-IN" sz="3200" dirty="0" smtClean="0"/>
              <a:t>Suggested that the guidance may be renamed as</a:t>
            </a:r>
          </a:p>
          <a:p>
            <a:pPr marL="731520" lvl="1" indent="-457200"/>
            <a:r>
              <a:rPr lang="en-IN" sz="3200" dirty="0"/>
              <a:t>Guidance on Auditing Information Systems</a:t>
            </a:r>
          </a:p>
          <a:p>
            <a:pPr marL="731520" lvl="1" indent="-457200"/>
            <a:endParaRPr lang="en-IN" sz="3200" dirty="0"/>
          </a:p>
          <a:p>
            <a:endParaRPr lang="en-IN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Revising GUID on IT Audit</a:t>
            </a:r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E775-F9FD-46EC-9DD2-E71BE6C9041F}" type="slidenum">
              <a:rPr lang="en-IN" smtClean="0">
                <a:solidFill>
                  <a:srgbClr val="000000"/>
                </a:solidFill>
              </a:rPr>
              <a:pPr/>
              <a:t>9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6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</TotalTime>
  <Words>550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Mangal</vt:lpstr>
      <vt:lpstr>Times New Roman</vt:lpstr>
      <vt:lpstr>Retrospect</vt:lpstr>
      <vt:lpstr>Progress Report on proposed GUID on Information TECHNOLOGY Audit</vt:lpstr>
      <vt:lpstr>Introduction - background</vt:lpstr>
      <vt:lpstr>Introduction - background</vt:lpstr>
      <vt:lpstr>Project Objectives</vt:lpstr>
      <vt:lpstr>Rationale for revision</vt:lpstr>
      <vt:lpstr>Proposed Timelines and Progress Achieved</vt:lpstr>
      <vt:lpstr>FIPP requirements on Project Proposal</vt:lpstr>
      <vt:lpstr>Current Status</vt:lpstr>
      <vt:lpstr>Proposal before WGITA</vt:lpstr>
      <vt:lpstr>Thanks…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on proposed GUID on Information TECHNOLOGY Audit</dc:title>
  <dc:creator>Saurabh Narain</dc:creator>
  <cp:lastModifiedBy>DIRIR</cp:lastModifiedBy>
  <cp:revision>28</cp:revision>
  <cp:lastPrinted>2018-04-06T12:20:39Z</cp:lastPrinted>
  <dcterms:created xsi:type="dcterms:W3CDTF">2018-04-01T08:08:41Z</dcterms:created>
  <dcterms:modified xsi:type="dcterms:W3CDTF">2018-04-12T07:07:28Z</dcterms:modified>
</cp:coreProperties>
</file>