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477" autoAdjust="0"/>
  </p:normalViewPr>
  <p:slideViewPr>
    <p:cSldViewPr>
      <p:cViewPr varScale="1">
        <p:scale>
          <a:sx n="60" d="100"/>
          <a:sy n="60" d="100"/>
        </p:scale>
        <p:origin x="110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6737" cy="34030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5" y="1"/>
            <a:ext cx="4306737" cy="34030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4CA7D775-ED09-49DB-A4F3-A6324F0EB4A6}" type="datetimeFigureOut">
              <a:rPr kumimoji="1" lang="ja-JP" altLang="en-US" smtClean="0"/>
              <a:t>2018/4/10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5808"/>
            <a:ext cx="4306737" cy="34030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5" y="6465808"/>
            <a:ext cx="4306737" cy="34030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EB82C10C-70C6-4B9A-96D4-46A56EE9F5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54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868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271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465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409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057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806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002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944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04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919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601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C3B1-2B6B-43AA-ADA8-20F3D14A3F81}" type="datetimeFigureOut">
              <a:rPr kumimoji="1" lang="ja-JP" altLang="en-US" smtClean="0"/>
              <a:t>2018/4/10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6C61-851C-4D00-BD60-E70D3F9EC7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4554"/>
            <a:ext cx="279049" cy="26527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6952"/>
            <a:ext cx="279506" cy="265704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 rot="10800000">
            <a:off x="0" y="792206"/>
            <a:ext cx="9144000" cy="152398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61000"/>
                  <a:lumOff val="39000"/>
                </a:schemeClr>
              </a:gs>
              <a:gs pos="0">
                <a:scrgbClr r="0" g="0" b="0"/>
              </a:gs>
              <a:gs pos="0">
                <a:srgbClr val="3EAEC4"/>
              </a:gs>
              <a:gs pos="0">
                <a:schemeClr val="bg1">
                  <a:alpha val="27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732240" y="114554"/>
            <a:ext cx="576064" cy="560140"/>
          </a:xfrm>
          <a:prstGeom prst="ellipse">
            <a:avLst/>
          </a:prstGeom>
          <a:solidFill>
            <a:srgbClr val="FA3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598662" y="316330"/>
            <a:ext cx="2662064" cy="36247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Bo</a:t>
            </a:r>
            <a:r>
              <a:rPr lang="en-US" altLang="ja-JP" sz="2000" dirty="0" smtClean="0">
                <a:solidFill>
                  <a:srgbClr val="0909E7"/>
                </a:solidFill>
                <a:latin typeface="Lucida Calligraphy" panose="03010101010101010101" pitchFamily="66" charset="0"/>
              </a:rPr>
              <a:t>ard of Audit</a:t>
            </a:r>
            <a:endParaRPr lang="ja-JP" altLang="en-US" sz="2000" dirty="0">
              <a:solidFill>
                <a:srgbClr val="0909E7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4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1412776"/>
            <a:ext cx="8892480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  </a:t>
            </a:r>
          </a:p>
          <a:p>
            <a:pPr algn="ctr"/>
            <a:endParaRPr kumimoji="1" lang="en-US" altLang="ja-JP" dirty="0">
              <a:solidFill>
                <a:sysClr val="windowText" lastClr="000000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altLang="ja-JP" sz="4000" dirty="0" smtClean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Audit on IT System Management</a:t>
            </a:r>
          </a:p>
          <a:p>
            <a:pPr algn="ctr"/>
            <a:r>
              <a:rPr kumimoji="1" lang="en-US" altLang="ja-JP" sz="4000" dirty="0" smtClean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-Focusing on how to audit IT systems -</a:t>
            </a:r>
            <a:endParaRPr kumimoji="1" lang="ja-JP" altLang="en-US" sz="4000" dirty="0">
              <a:solidFill>
                <a:sysClr val="windowText" lastClr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9958" y="5085184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shade val="75000"/>
                </a:schemeClr>
              </a:buClr>
              <a:defRPr/>
            </a:pPr>
            <a:r>
              <a:rPr lang="en-US" altLang="ja-JP" sz="2000" dirty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The </a:t>
            </a:r>
            <a:r>
              <a:rPr lang="en-US" altLang="ja-JP" sz="2000" dirty="0" smtClean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13</a:t>
            </a:r>
            <a:r>
              <a:rPr lang="en-US" altLang="ja-JP" sz="2000" baseline="30000" dirty="0" smtClean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th</a:t>
            </a:r>
            <a:r>
              <a:rPr lang="ja-JP" altLang="en-US" sz="2000" dirty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 smtClean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Working-level </a:t>
            </a:r>
            <a:r>
              <a:rPr lang="en-US" altLang="ja-JP" sz="2000" dirty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Meeting for the SAIs of </a:t>
            </a:r>
            <a:r>
              <a:rPr lang="en-US" altLang="ja-JP" sz="2000" dirty="0" smtClean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China</a:t>
            </a:r>
            <a:r>
              <a:rPr lang="en-US" altLang="ja-JP" sz="2000" dirty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000" dirty="0" smtClean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Japan, </a:t>
            </a:r>
            <a:r>
              <a:rPr lang="en-US" altLang="ja-JP" sz="2000" dirty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and </a:t>
            </a:r>
            <a:r>
              <a:rPr lang="en-US" altLang="ja-JP" sz="2000" dirty="0" smtClean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Korea</a:t>
            </a:r>
            <a:endParaRPr lang="en-US" altLang="ja-JP" sz="2000" dirty="0">
              <a:latin typeface="Constantia" panose="02030602050306030303" pitchFamily="18" charset="0"/>
              <a:ea typeface="Arial Unicode MS" pitchFamily="50" charset="-128"/>
              <a:cs typeface="Arial Unicode MS" pitchFamily="50" charset="-128"/>
            </a:endParaRPr>
          </a:p>
          <a:p>
            <a:pPr>
              <a:buClr>
                <a:schemeClr val="accent1">
                  <a:shade val="75000"/>
                </a:schemeClr>
              </a:buClr>
              <a:defRPr/>
            </a:pPr>
            <a:r>
              <a:rPr lang="en-US" altLang="ja-JP" sz="2000" dirty="0" smtClean="0">
                <a:latin typeface="Constantia" panose="02030602050306030303" pitchFamily="18" charset="0"/>
                <a:ea typeface="Arial Unicode MS" pitchFamily="50" charset="-128"/>
                <a:cs typeface="Arial Unicode MS" pitchFamily="50" charset="-128"/>
              </a:rPr>
              <a:t>July 10-12, 2017</a:t>
            </a:r>
            <a:endParaRPr kumimoji="1" lang="ja-JP" altLang="en-US" dirty="0">
              <a:latin typeface="Constantia" panose="02030602050306030303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46795" y="1988840"/>
            <a:ext cx="37444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ysClr val="windowText" lastClr="000000"/>
                </a:solidFill>
                <a:latin typeface="Constantia" panose="02030602050306030303" pitchFamily="18" charset="0"/>
                <a:ea typeface="+mj-ea"/>
                <a:cs typeface="Arial Unicode MS" panose="020B0604020202020204" pitchFamily="50" charset="-128"/>
              </a:rPr>
              <a:t>Workshop Paper on</a:t>
            </a:r>
            <a:endParaRPr kumimoji="1" lang="ja-JP" altLang="en-US" sz="2800" dirty="0">
              <a:latin typeface="Constantia" panose="02030602050306030303" pitchFamily="18" charset="0"/>
              <a:ea typeface="+mj-ea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1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611560" y="1340768"/>
            <a:ext cx="8208912" cy="5384072"/>
            <a:chOff x="959029" y="1093301"/>
            <a:chExt cx="8208912" cy="538407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20"/>
            <a:stretch/>
          </p:blipFill>
          <p:spPr>
            <a:xfrm>
              <a:off x="959029" y="1121008"/>
              <a:ext cx="7992888" cy="5356365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630995" y="1268810"/>
              <a:ext cx="129614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kumimoji="1" lang="en-US" altLang="ja-JP" sz="1400" dirty="0" smtClean="0"/>
            </a:p>
            <a:p>
              <a:pPr algn="ctr"/>
              <a:r>
                <a:rPr kumimoji="1" lang="en-US" altLang="ja-JP" dirty="0" smtClean="0"/>
                <a:t>Portal Site</a:t>
              </a:r>
            </a:p>
            <a:p>
              <a:pPr algn="ctr"/>
              <a:endParaRPr kumimoji="1" lang="ja-JP" altLang="en-US" sz="14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644008" y="1252786"/>
              <a:ext cx="12961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/>
                <a:t>I</a:t>
              </a:r>
              <a:r>
                <a:rPr kumimoji="1" lang="en-US" altLang="ja-JP" dirty="0" smtClean="0"/>
                <a:t>nternet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447248" y="2737905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storage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712004" y="3476152"/>
              <a:ext cx="11341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Connecting by codes</a:t>
              </a:r>
              <a:endParaRPr kumimoji="1" lang="ja-JP" altLang="en-US" sz="16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259632" y="4653136"/>
              <a:ext cx="2206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IT System of inter-LGs.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339752" y="4992174"/>
              <a:ext cx="100811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kumimoji="1" lang="en-US" altLang="ja-JP" sz="1200" dirty="0" smtClean="0"/>
            </a:p>
            <a:p>
              <a:pPr algn="ctr"/>
              <a:r>
                <a:rPr kumimoji="1" lang="en-US" altLang="ja-JP" sz="1200" dirty="0" smtClean="0"/>
                <a:t>Codes</a:t>
              </a:r>
            </a:p>
            <a:p>
              <a:r>
                <a:rPr kumimoji="1" lang="en-US" altLang="ja-JP" sz="1200" dirty="0" smtClean="0"/>
                <a:t> 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344376" y="5638505"/>
              <a:ext cx="1008112" cy="538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kumimoji="1" lang="en-US" altLang="ja-JP" sz="500" dirty="0" smtClean="0"/>
            </a:p>
            <a:p>
              <a:pPr algn="ctr"/>
              <a:r>
                <a:rPr lang="en-US" altLang="ja-JP" sz="1200" dirty="0" smtClean="0"/>
                <a:t>My Numbers</a:t>
              </a:r>
            </a:p>
            <a:p>
              <a:pPr algn="ctr"/>
              <a:endParaRPr kumimoji="1" lang="en-US" altLang="ja-JP" sz="1200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256705" y="5238618"/>
              <a:ext cx="1008112" cy="630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1200" dirty="0" smtClean="0"/>
                <a:t>Identification </a:t>
              </a:r>
            </a:p>
            <a:p>
              <a:pPr algn="ctr"/>
              <a:r>
                <a:rPr kumimoji="1" lang="en-US" altLang="ja-JP" sz="1200" dirty="0" smtClean="0"/>
                <a:t>System</a:t>
              </a:r>
            </a:p>
            <a:p>
              <a:endParaRPr lang="en-US" altLang="ja-JP" sz="1100" dirty="0" smtClean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669150" y="2375302"/>
              <a:ext cx="622930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1100" dirty="0" smtClean="0"/>
                <a:t>system</a:t>
              </a:r>
              <a:endParaRPr kumimoji="1" lang="en-US" altLang="ja-JP" sz="400" dirty="0" smtClean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644008" y="3140968"/>
              <a:ext cx="622930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1100" dirty="0" smtClean="0"/>
                <a:t>system</a:t>
              </a:r>
              <a:endParaRPr kumimoji="1" lang="en-US" altLang="ja-JP" sz="400" dirty="0" smtClean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669150" y="4247510"/>
              <a:ext cx="622930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1100" dirty="0" smtClean="0"/>
                <a:t>system</a:t>
              </a:r>
              <a:endParaRPr kumimoji="1" lang="en-US" altLang="ja-JP" sz="400" dirty="0" smtClean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80112" y="2362383"/>
              <a:ext cx="230425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1200" dirty="0" smtClean="0"/>
                <a:t>Number, personal data…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580112" y="3140968"/>
              <a:ext cx="230425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1200" dirty="0" smtClean="0"/>
                <a:t>Number, personal data,…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605254" y="4110173"/>
              <a:ext cx="62293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ja-JP" sz="1100" dirty="0" smtClean="0"/>
            </a:p>
            <a:p>
              <a:pPr algn="ctr"/>
              <a:r>
                <a:rPr lang="en-US" altLang="ja-JP" sz="1100" dirty="0" smtClean="0"/>
                <a:t>Server</a:t>
              </a:r>
            </a:p>
            <a:p>
              <a:pPr algn="ctr"/>
              <a:endParaRPr lang="en-US" altLang="ja-JP" sz="1100" dirty="0" smtClean="0"/>
            </a:p>
            <a:p>
              <a:pPr algn="ctr"/>
              <a:endParaRPr lang="en-US" altLang="ja-JP" sz="1100" dirty="0" smtClean="0"/>
            </a:p>
            <a:p>
              <a:pPr algn="ctr"/>
              <a:endParaRPr kumimoji="1" lang="en-US" altLang="ja-JP" sz="400" dirty="0" smtClean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372200" y="4664749"/>
              <a:ext cx="720080" cy="4924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1100" dirty="0" smtClean="0"/>
                <a:t>Number</a:t>
              </a:r>
            </a:p>
            <a:p>
              <a:pPr algn="ctr"/>
              <a:r>
                <a:rPr lang="en-US" altLang="ja-JP" sz="1100" dirty="0" smtClean="0"/>
                <a:t>Data</a:t>
              </a:r>
            </a:p>
            <a:p>
              <a:pPr algn="ctr"/>
              <a:endParaRPr kumimoji="1" lang="en-US" altLang="ja-JP" sz="400" dirty="0" smtClean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868144" y="5600853"/>
              <a:ext cx="720080" cy="4924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1100" dirty="0" smtClean="0"/>
                <a:t>Number</a:t>
              </a:r>
            </a:p>
            <a:p>
              <a:pPr algn="ctr"/>
              <a:r>
                <a:rPr lang="en-US" altLang="ja-JP" sz="1100" dirty="0" smtClean="0"/>
                <a:t>Data</a:t>
              </a:r>
            </a:p>
            <a:p>
              <a:pPr algn="ctr"/>
              <a:endParaRPr kumimoji="1" lang="en-US" altLang="ja-JP" sz="400" dirty="0" smtClean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893286" y="5327630"/>
              <a:ext cx="622930" cy="2616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1100" dirty="0" smtClean="0"/>
                <a:t>system</a:t>
              </a:r>
              <a:endParaRPr kumimoji="1" lang="en-US" altLang="ja-JP" sz="400" dirty="0" smtClean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405454" y="3862209"/>
              <a:ext cx="617130" cy="4308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1050" dirty="0" smtClean="0"/>
                <a:t>Welfare Data</a:t>
              </a:r>
              <a:endParaRPr kumimoji="1" lang="en-US" altLang="ja-JP" sz="300" dirty="0" smtClean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429945" y="4640794"/>
              <a:ext cx="617130" cy="41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sz="1050" dirty="0" smtClean="0"/>
                <a:t>Tax Data</a:t>
              </a:r>
              <a:endParaRPr kumimoji="1" lang="en-US" altLang="ja-JP" sz="300" dirty="0" smtClean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452320" y="5373216"/>
              <a:ext cx="720080" cy="41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ja-JP" sz="1050" dirty="0" smtClean="0"/>
                <a:t>Address Data</a:t>
              </a:r>
              <a:endParaRPr kumimoji="1" lang="en-US" altLang="ja-JP" sz="300" dirty="0" smtClean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472849" y="5869560"/>
              <a:ext cx="549736" cy="253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ja-JP" sz="1050" dirty="0" smtClean="0"/>
                <a:t>Codes</a:t>
              </a:r>
              <a:endParaRPr kumimoji="1" lang="en-US" altLang="ja-JP" sz="300" dirty="0" smtClean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819297" y="1093301"/>
              <a:ext cx="8172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Citizen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264817" y="2536351"/>
              <a:ext cx="9635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en-US" altLang="ja-JP" sz="1400" dirty="0" smtClean="0"/>
            </a:p>
            <a:p>
              <a:pPr algn="ctr"/>
              <a:r>
                <a:rPr kumimoji="1" lang="en-US" altLang="ja-JP" dirty="0" smtClean="0"/>
                <a:t>Core System</a:t>
              </a:r>
            </a:p>
            <a:p>
              <a:pPr algn="ctr"/>
              <a:endParaRPr kumimoji="1" lang="ja-JP" altLang="en-US" sz="14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240540" y="1717420"/>
              <a:ext cx="927401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endParaRPr kumimoji="1" lang="en-US" altLang="ja-JP" sz="1400" dirty="0" smtClean="0"/>
            </a:p>
            <a:p>
              <a:pPr algn="ctr"/>
              <a:r>
                <a:rPr lang="en-US" altLang="ja-JP" dirty="0"/>
                <a:t>N</a:t>
              </a:r>
              <a:r>
                <a:rPr kumimoji="1" lang="en-US" altLang="ja-JP" dirty="0" smtClean="0"/>
                <a:t>otification</a:t>
              </a:r>
            </a:p>
            <a:p>
              <a:pPr algn="ctr"/>
              <a:endParaRPr kumimoji="1" lang="ja-JP" altLang="en-US" sz="1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980615" y="1979548"/>
              <a:ext cx="2223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Entity A</a:t>
              </a:r>
              <a:endParaRPr kumimoji="1" lang="en-US" altLang="ja-JP" dirty="0" smtClean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004048" y="2771636"/>
              <a:ext cx="2223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Entity B</a:t>
              </a:r>
              <a:endParaRPr kumimoji="1" lang="en-US" altLang="ja-JP" dirty="0" smtClean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124736" y="3644961"/>
              <a:ext cx="2206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Local Governments</a:t>
              </a:r>
              <a:endParaRPr kumimoji="1" lang="ja-JP" altLang="en-US" dirty="0"/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3457715" y="3563724"/>
            <a:ext cx="6004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76167" y="2696162"/>
            <a:ext cx="9635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 smtClean="0"/>
          </a:p>
          <a:p>
            <a:pPr algn="ctr"/>
            <a:r>
              <a:rPr kumimoji="1" lang="en-US" altLang="ja-JP" dirty="0" smtClean="0"/>
              <a:t>Gov.</a:t>
            </a:r>
          </a:p>
          <a:p>
            <a:pPr algn="ctr"/>
            <a:r>
              <a:rPr kumimoji="1" lang="en-US" altLang="ja-JP" dirty="0" smtClean="0"/>
              <a:t>Shared System</a:t>
            </a:r>
          </a:p>
          <a:p>
            <a:pPr algn="ctr"/>
            <a:endParaRPr kumimoji="1" lang="ja-JP" altLang="en-US" sz="14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89857" y="856115"/>
            <a:ext cx="84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u="heavy" dirty="0" smtClean="0">
                <a:uFill>
                  <a:solidFill>
                    <a:srgbClr val="FF0000"/>
                  </a:solidFill>
                </a:uFill>
              </a:rPr>
              <a:t>Complicated cooperation among huge number of stake holders 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539552" y="4462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Structure of SSTNS</a:t>
            </a:r>
            <a:endParaRPr lang="en-US" altLang="ja-JP" sz="40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25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18173" y="842085"/>
            <a:ext cx="8743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L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eaks </a:t>
            </a: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of personal information from  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the </a:t>
            </a: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Japan Pension Service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96" y="2420888"/>
            <a:ext cx="9108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In May 2015, </a:t>
            </a:r>
            <a:r>
              <a:rPr lang="en-US" altLang="ja-JP" sz="2400" dirty="0" smtClean="0"/>
              <a:t>personal </a:t>
            </a:r>
            <a:r>
              <a:rPr lang="en-US" altLang="ja-JP" sz="2400" dirty="0" smtClean="0"/>
              <a:t>information </a:t>
            </a:r>
            <a:r>
              <a:rPr lang="en-US" altLang="ja-JP" sz="2400" dirty="0"/>
              <a:t>of about 1,250,000 </a:t>
            </a:r>
            <a:r>
              <a:rPr lang="en-US" altLang="ja-JP" sz="2400" dirty="0" smtClean="0"/>
              <a:t>people related </a:t>
            </a:r>
            <a:r>
              <a:rPr lang="en-US" altLang="ja-JP" sz="2400" dirty="0" smtClean="0"/>
              <a:t>to the National Pension was leaked by the </a:t>
            </a:r>
            <a:r>
              <a:rPr lang="en-US" altLang="ja-JP" sz="2400" dirty="0" smtClean="0">
                <a:solidFill>
                  <a:srgbClr val="FF0000"/>
                </a:solidFill>
              </a:rPr>
              <a:t>attack of </a:t>
            </a:r>
            <a:r>
              <a:rPr lang="en-US" altLang="ja-JP" sz="2400" dirty="0">
                <a:solidFill>
                  <a:srgbClr val="FF0000"/>
                </a:solidFill>
              </a:rPr>
              <a:t>Advanced Persistent </a:t>
            </a:r>
            <a:r>
              <a:rPr lang="en-US" altLang="ja-JP" sz="2400" dirty="0" smtClean="0">
                <a:solidFill>
                  <a:srgbClr val="FF0000"/>
                </a:solidFill>
              </a:rPr>
              <a:t>Threats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The Japan Pension Service has already given new numbers to the people and </a:t>
            </a:r>
            <a:r>
              <a:rPr kumimoji="1" lang="en-US" altLang="ja-JP" sz="2400" dirty="0" smtClean="0"/>
              <a:t>several improvement plans were conducted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/>
              <a:t>T</a:t>
            </a:r>
            <a:r>
              <a:rPr lang="en-US" altLang="ja-JP" sz="2400" dirty="0" smtClean="0"/>
              <a:t>he restoration of the reliability on the system and the foundation itself should be needed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352" y="4626346"/>
            <a:ext cx="3355695" cy="207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93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1772816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/>
              <a:t>We conducted </a:t>
            </a:r>
            <a:r>
              <a:rPr lang="en-US" altLang="ja-JP" sz="4000" dirty="0" smtClean="0">
                <a:solidFill>
                  <a:srgbClr val="FF0000"/>
                </a:solidFill>
              </a:rPr>
              <a:t>special</a:t>
            </a:r>
            <a:r>
              <a:rPr lang="en-US" altLang="ja-JP" sz="4000" dirty="0" smtClean="0"/>
              <a:t> audits</a:t>
            </a:r>
          </a:p>
          <a:p>
            <a:pPr algn="ctr"/>
            <a:r>
              <a:rPr lang="en-US" altLang="ja-JP" sz="4000" dirty="0" smtClean="0"/>
              <a:t> on these </a:t>
            </a:r>
            <a:r>
              <a:rPr lang="en-US" altLang="ja-JP" sz="4000" dirty="0" smtClean="0">
                <a:solidFill>
                  <a:srgbClr val="FF0000"/>
                </a:solidFill>
              </a:rPr>
              <a:t>special</a:t>
            </a:r>
            <a:r>
              <a:rPr lang="en-US" altLang="ja-JP" sz="4000" dirty="0" smtClean="0"/>
              <a:t> project and incident </a:t>
            </a:r>
            <a:r>
              <a:rPr lang="en-US" altLang="ja-JP" sz="4000" dirty="0" smtClean="0">
                <a:solidFill>
                  <a:srgbClr val="FF0000"/>
                </a:solidFill>
              </a:rPr>
              <a:t>!!</a:t>
            </a:r>
            <a:r>
              <a:rPr lang="en-US" altLang="ja-JP" sz="4000" dirty="0" smtClean="0"/>
              <a:t> 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3861048"/>
            <a:ext cx="28803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203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86642" y="2276872"/>
            <a:ext cx="6067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2. </a:t>
            </a:r>
            <a:r>
              <a:rPr lang="en-US" altLang="ja-JP" sz="40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Our </a:t>
            </a:r>
            <a:r>
              <a:rPr lang="en-US" altLang="ja-JP" sz="40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special audit reports </a:t>
            </a:r>
            <a:endParaRPr lang="en-US" altLang="ja-JP" sz="4000" dirty="0">
              <a:solidFill>
                <a:schemeClr val="bg1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45024"/>
            <a:ext cx="1790174" cy="179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265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80808" y="855976"/>
            <a:ext cx="6067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2. 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Our 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special audit reports </a:t>
            </a:r>
            <a:endParaRPr lang="en-US" altLang="ja-JP" sz="40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192" y="5164684"/>
            <a:ext cx="784887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 startAt="2"/>
            </a:pPr>
            <a:r>
              <a:rPr lang="en-US" altLang="ja-JP" dirty="0"/>
              <a:t>Reports on the progress of the arrangement of </a:t>
            </a:r>
            <a:r>
              <a:rPr lang="en-US" altLang="ja-JP" dirty="0" smtClean="0"/>
              <a:t>relevant IT systems related to the introduction of The </a:t>
            </a:r>
            <a:r>
              <a:rPr lang="en-US" altLang="ja-JP" dirty="0"/>
              <a:t>Social Security and Tax Number </a:t>
            </a:r>
            <a:r>
              <a:rPr lang="en-US" altLang="ja-JP" dirty="0" smtClean="0"/>
              <a:t>System</a:t>
            </a:r>
          </a:p>
          <a:p>
            <a:pPr algn="r"/>
            <a:r>
              <a:rPr lang="en-US" altLang="ja-JP" dirty="0" smtClean="0"/>
              <a:t> (Special report to the Diet 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 Cabinet, FY2017)  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3792" y="3600958"/>
            <a:ext cx="784887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ja-JP" dirty="0"/>
              <a:t>Reports on the </a:t>
            </a:r>
            <a:r>
              <a:rPr lang="en-US" altLang="ja-JP" dirty="0" smtClean="0"/>
              <a:t>IT projects in local </a:t>
            </a:r>
            <a:r>
              <a:rPr lang="en-US" altLang="ja-JP" dirty="0"/>
              <a:t>areas </a:t>
            </a:r>
            <a:r>
              <a:rPr lang="en-US" altLang="ja-JP" dirty="0" smtClean="0"/>
              <a:t>funded by the grants related to the introduction of The </a:t>
            </a:r>
            <a:r>
              <a:rPr lang="en-US" altLang="ja-JP" dirty="0"/>
              <a:t>Social Security and Tax Number </a:t>
            </a:r>
            <a:r>
              <a:rPr lang="en-US" altLang="ja-JP" dirty="0" smtClean="0"/>
              <a:t>System</a:t>
            </a:r>
          </a:p>
          <a:p>
            <a:pPr algn="r"/>
            <a:r>
              <a:rPr lang="en-US" altLang="ja-JP" dirty="0" smtClean="0"/>
              <a:t> (Special report to the Diet 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 Cabinet, FY2017)  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7848" y="2900371"/>
            <a:ext cx="730830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4000" b="1" i="1" dirty="0" smtClean="0">
                <a:solidFill>
                  <a:srgbClr val="00B0F0"/>
                </a:solidFill>
              </a:rPr>
              <a:t>SSTNs </a:t>
            </a:r>
            <a:r>
              <a:rPr lang="en-US" altLang="ja-JP" sz="4000" b="1" i="1" dirty="0">
                <a:solidFill>
                  <a:srgbClr val="00B0F0"/>
                </a:solidFill>
              </a:rPr>
              <a:t>o</a:t>
            </a:r>
            <a:r>
              <a:rPr kumimoji="1" lang="en-US" altLang="ja-JP" sz="4000" b="1" i="1" dirty="0" smtClean="0">
                <a:solidFill>
                  <a:srgbClr val="00B0F0"/>
                </a:solidFill>
              </a:rPr>
              <a:t>perations in local</a:t>
            </a:r>
            <a:r>
              <a:rPr lang="ja-JP" altLang="en-US" sz="4000" b="1" i="1" dirty="0">
                <a:solidFill>
                  <a:srgbClr val="00B0F0"/>
                </a:solidFill>
              </a:rPr>
              <a:t> </a:t>
            </a:r>
            <a:r>
              <a:rPr lang="en-US" altLang="ja-JP" sz="4000" b="1" i="1" dirty="0" smtClean="0">
                <a:solidFill>
                  <a:srgbClr val="00B0F0"/>
                </a:solidFill>
              </a:rPr>
              <a:t>entities</a:t>
            </a:r>
            <a:endParaRPr kumimoji="1" lang="ja-JP" altLang="en-US" sz="4000" b="1" i="1" dirty="0">
              <a:solidFill>
                <a:srgbClr val="00B0F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4524288"/>
            <a:ext cx="914400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 smtClean="0">
                <a:solidFill>
                  <a:schemeClr val="accent2"/>
                </a:solidFill>
              </a:rPr>
              <a:t>SSTNs coordination in central government</a:t>
            </a:r>
            <a:endParaRPr kumimoji="1" lang="ja-JP" altLang="en-US" sz="4000" b="1" i="1" dirty="0">
              <a:solidFill>
                <a:schemeClr val="accent2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7768" y="162729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New Social </a:t>
            </a: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Security and Tax Number 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System(SSTNs)</a:t>
            </a:r>
            <a:endParaRPr lang="en-US" altLang="ja-JP" sz="40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21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66652" y="4237230"/>
            <a:ext cx="7848872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 startAt="3"/>
            </a:pPr>
            <a:r>
              <a:rPr lang="en-US" altLang="ja-JP" dirty="0" smtClean="0"/>
              <a:t>Reports on the state of implementation of information security policies concerning the personal information within the National Pension System and the impacts on the operations of the Foundation </a:t>
            </a:r>
            <a:r>
              <a:rPr lang="en-US" altLang="ja-JP" dirty="0"/>
              <a:t>of the Japan Pension </a:t>
            </a:r>
            <a:r>
              <a:rPr lang="en-US" altLang="ja-JP" dirty="0" smtClean="0"/>
              <a:t>Service made by the information leaks</a:t>
            </a:r>
          </a:p>
          <a:p>
            <a:pPr algn="r"/>
            <a:r>
              <a:rPr lang="en-US" altLang="ja-JP" dirty="0" smtClean="0"/>
              <a:t> (Special </a:t>
            </a:r>
            <a:r>
              <a:rPr lang="en-US" altLang="ja-JP" dirty="0"/>
              <a:t>report to the Diet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 Cabinet, FY2016)  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356992"/>
            <a:ext cx="676335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4000" b="1" i="1" dirty="0" smtClean="0">
                <a:solidFill>
                  <a:schemeClr val="accent6">
                    <a:lumMod val="75000"/>
                  </a:schemeClr>
                </a:solidFill>
              </a:rPr>
              <a:t>After </a:t>
            </a:r>
            <a:r>
              <a:rPr lang="en-US" altLang="ja-JP" sz="4000" b="1" i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altLang="ja-JP" sz="4000" b="1" i="1" dirty="0" smtClean="0">
                <a:solidFill>
                  <a:schemeClr val="accent6">
                    <a:lumMod val="75000"/>
                  </a:schemeClr>
                </a:solidFill>
              </a:rPr>
              <a:t>information leak</a:t>
            </a:r>
            <a:endParaRPr kumimoji="1" lang="ja-JP" altLang="en-US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74707" y="1045754"/>
            <a:ext cx="8743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L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eaks </a:t>
            </a: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of personal information from  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the </a:t>
            </a: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Japan Pension Service</a:t>
            </a:r>
          </a:p>
        </p:txBody>
      </p:sp>
    </p:spTree>
    <p:extLst>
      <p:ext uri="{BB962C8B-B14F-4D97-AF65-F5344CB8AC3E}">
        <p14:creationId xmlns:p14="http://schemas.microsoft.com/office/powerpoint/2010/main" val="1788967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988840"/>
            <a:ext cx="8748464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ja-JP" sz="2400" dirty="0"/>
              <a:t>Reports on the </a:t>
            </a:r>
            <a:r>
              <a:rPr lang="en-US" altLang="ja-JP" sz="2400" dirty="0" smtClean="0"/>
              <a:t>IT projects in local </a:t>
            </a:r>
            <a:r>
              <a:rPr lang="en-US" altLang="ja-JP" sz="2400" dirty="0"/>
              <a:t>areas </a:t>
            </a:r>
            <a:r>
              <a:rPr lang="en-US" altLang="ja-JP" sz="2400" dirty="0" smtClean="0"/>
              <a:t>funded by the grants related to the introduction of The </a:t>
            </a:r>
            <a:r>
              <a:rPr lang="en-US" altLang="ja-JP" sz="2400" dirty="0"/>
              <a:t>Social Security and Tax Number </a:t>
            </a:r>
            <a:r>
              <a:rPr lang="en-US" altLang="ja-JP" sz="2400" dirty="0" smtClean="0"/>
              <a:t>System</a:t>
            </a:r>
          </a:p>
          <a:p>
            <a:pPr algn="r"/>
            <a:r>
              <a:rPr lang="en-US" altLang="ja-JP" sz="2400" dirty="0" smtClean="0"/>
              <a:t> (Special report to the Diet and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the Cabinet, FY2017)    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4207728"/>
            <a:ext cx="90666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Too tight schedules and less know-how tended to cause operational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delays</a:t>
            </a:r>
          </a:p>
          <a:p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The specification sheets for 1,173 systems (28.0%) in MIC and 3,201 systems (27.9%) in MHLW totally lacked the </a:t>
            </a:r>
            <a:r>
              <a:rPr lang="en-US" altLang="ja-JP" sz="2800" dirty="0" err="1" smtClean="0">
                <a:ea typeface="Meiryo UI" panose="020B0604030504040204" pitchFamily="50" charset="-128"/>
                <a:cs typeface="Meiryo UI" panose="020B0604030504040204" pitchFamily="50" charset="-128"/>
              </a:rPr>
              <a:t>the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requirements for results </a:t>
            </a:r>
            <a:endParaRPr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504" y="3667378"/>
            <a:ext cx="411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【Audit findings </a:t>
            </a:r>
            <a:r>
              <a:rPr lang="en-US" altLang="ja-JP" sz="2800" b="1" dirty="0">
                <a:ea typeface="Meiryo UI" panose="020B0604030504040204" pitchFamily="50" charset="-128"/>
                <a:cs typeface="Meiryo UI" panose="020B0604030504040204" pitchFamily="50" charset="-128"/>
              </a:rPr>
              <a:t>(Excerpt</a:t>
            </a:r>
            <a:r>
              <a:rPr lang="en-US" altLang="ja-JP" sz="28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) 】</a:t>
            </a:r>
            <a:endParaRPr lang="ja-JP" altLang="en-US" sz="2800" b="1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280954"/>
            <a:ext cx="712879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4000" b="1" i="1" dirty="0" smtClean="0">
                <a:solidFill>
                  <a:srgbClr val="00B0F0"/>
                </a:solidFill>
              </a:rPr>
              <a:t>SSTNs </a:t>
            </a:r>
            <a:r>
              <a:rPr lang="en-US" altLang="ja-JP" sz="4000" b="1" i="1" dirty="0">
                <a:solidFill>
                  <a:srgbClr val="00B0F0"/>
                </a:solidFill>
              </a:rPr>
              <a:t>o</a:t>
            </a:r>
            <a:r>
              <a:rPr kumimoji="1" lang="en-US" altLang="ja-JP" sz="4000" b="1" i="1" dirty="0" smtClean="0">
                <a:solidFill>
                  <a:srgbClr val="00B0F0"/>
                </a:solidFill>
              </a:rPr>
              <a:t>perations in local</a:t>
            </a:r>
            <a:r>
              <a:rPr lang="ja-JP" altLang="en-US" sz="4000" b="1" i="1" dirty="0">
                <a:solidFill>
                  <a:srgbClr val="00B0F0"/>
                </a:solidFill>
              </a:rPr>
              <a:t> </a:t>
            </a:r>
            <a:r>
              <a:rPr lang="en-US" altLang="ja-JP" sz="4000" b="1" i="1" dirty="0" smtClean="0">
                <a:solidFill>
                  <a:srgbClr val="00B0F0"/>
                </a:solidFill>
              </a:rPr>
              <a:t>entities</a:t>
            </a:r>
            <a:endParaRPr kumimoji="1" lang="ja-JP" altLang="en-US" sz="4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9512" y="1644184"/>
            <a:ext cx="4660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ea typeface="Meiryo UI" panose="020B0604030504040204" pitchFamily="50" charset="-128"/>
                <a:cs typeface="Meiryo UI" panose="020B0604030504040204" pitchFamily="50" charset="-128"/>
              </a:rPr>
              <a:t>【Recommendations(excerpt)】</a:t>
            </a:r>
            <a:endParaRPr lang="ja-JP" altLang="en-US" sz="2800" b="1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490209"/>
            <a:ext cx="2472561" cy="236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0" y="1905794"/>
            <a:ext cx="90666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More guidance concerning specification sheet, estimate sheet, and schedule planning know-how for system tests should be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provided with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dirty="0">
                <a:ea typeface="Meiryo UI" panose="020B0604030504040204" pitchFamily="50" charset="-128"/>
                <a:cs typeface="Meiryo UI" panose="020B0604030504040204" pitchFamily="50" charset="-128"/>
              </a:rPr>
              <a:t>the staffs of local governments</a:t>
            </a:r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ja-JP" sz="28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>
                <a:ea typeface="Meiryo UI" panose="020B0604030504040204" pitchFamily="50" charset="-128"/>
                <a:cs typeface="Meiryo UI" panose="020B0604030504040204" pitchFamily="50" charset="-128"/>
              </a:rPr>
              <a:t>To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prevent </a:t>
            </a:r>
            <a:r>
              <a:rPr lang="en-US" altLang="ja-JP" sz="2800" dirty="0">
                <a:ea typeface="Meiryo UI" panose="020B0604030504040204" pitchFamily="50" charset="-128"/>
                <a:cs typeface="Meiryo UI" panose="020B0604030504040204" pitchFamily="50" charset="-128"/>
              </a:rPr>
              <a:t>occurrence of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delay, </a:t>
            </a:r>
            <a:r>
              <a:rPr lang="en-US" altLang="ja-JP" sz="2800" dirty="0"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ore careful supports and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supervisions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to the local government staffs by relevant ministries</a:t>
            </a:r>
            <a:r>
              <a:rPr lang="ja-JP" altLang="en-US" sz="2800" dirty="0"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are needed</a:t>
            </a:r>
            <a:endParaRPr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3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8356" y="1295789"/>
            <a:ext cx="864096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 startAt="2"/>
            </a:pPr>
            <a:r>
              <a:rPr lang="en-US" altLang="ja-JP" sz="2400" dirty="0"/>
              <a:t>Reports on the progress of the arrangement of </a:t>
            </a:r>
            <a:r>
              <a:rPr lang="en-US" altLang="ja-JP" sz="2400" dirty="0" smtClean="0"/>
              <a:t>relevant IT systems related to the introduction of The </a:t>
            </a:r>
            <a:r>
              <a:rPr lang="en-US" altLang="ja-JP" sz="2400" dirty="0"/>
              <a:t>Social Security and Tax Number </a:t>
            </a:r>
            <a:r>
              <a:rPr lang="en-US" altLang="ja-JP" sz="2400" dirty="0" smtClean="0"/>
              <a:t>System</a:t>
            </a:r>
          </a:p>
          <a:p>
            <a:pPr algn="r"/>
            <a:r>
              <a:rPr lang="en-US" altLang="ja-JP" sz="2400" dirty="0" smtClean="0"/>
              <a:t> (Special report to the Diet and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the Cabinet, FY2017)    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4421" y="3360044"/>
            <a:ext cx="88151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Time-lag in data synchronization and insufficient utilization of intermediate servers were likely to reduce the effectiveness of SSTNs </a:t>
            </a:r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2800" dirty="0">
                <a:ea typeface="Meiryo UI" panose="020B0604030504040204" pitchFamily="50" charset="-128"/>
                <a:cs typeface="Meiryo UI" panose="020B0604030504040204" pitchFamily="50" charset="-128"/>
              </a:rPr>
              <a:t>Lack of the necessary data item for coordination in the guidance caused and 1 year delay of start in 127/190 systems of 127/170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entities</a:t>
            </a:r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Lack of identification of necessary data caused 1 year delay of cooperation starting in 127/190 systems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0" y="2865449"/>
            <a:ext cx="411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【Audit findings </a:t>
            </a:r>
            <a:r>
              <a:rPr lang="en-US" altLang="ja-JP" sz="2800" b="1" dirty="0">
                <a:ea typeface="Meiryo UI" panose="020B0604030504040204" pitchFamily="50" charset="-128"/>
                <a:cs typeface="Meiryo UI" panose="020B0604030504040204" pitchFamily="50" charset="-128"/>
              </a:rPr>
              <a:t>(Excerpt</a:t>
            </a:r>
            <a:r>
              <a:rPr lang="en-US" altLang="ja-JP" sz="28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) 】</a:t>
            </a:r>
            <a:endParaRPr lang="ja-JP" altLang="en-US" sz="2800" b="1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658498"/>
            <a:ext cx="914400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 smtClean="0">
                <a:solidFill>
                  <a:schemeClr val="accent2"/>
                </a:solidFill>
              </a:rPr>
              <a:t>SSTNs coordination in central government</a:t>
            </a:r>
            <a:endParaRPr kumimoji="1" lang="ja-JP" altLang="en-US" sz="40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604" y="1785220"/>
            <a:ext cx="881515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>
                <a:ea typeface="Meiryo UI" panose="020B0604030504040204" pitchFamily="50" charset="-128"/>
                <a:cs typeface="Meiryo UI" panose="020B0604030504040204" pitchFamily="50" charset="-128"/>
              </a:rPr>
              <a:t>More careful reviews on operation process, more correct  requirement definition, and more appropriate information sharing procedures with contractors should be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required.</a:t>
            </a:r>
            <a:endParaRPr lang="en-US" altLang="ja-JP" sz="28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8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>
                <a:ea typeface="Meiryo UI" panose="020B0604030504040204" pitchFamily="50" charset="-128"/>
                <a:cs typeface="Meiryo UI" panose="020B0604030504040204" pitchFamily="50" charset="-128"/>
              </a:rPr>
              <a:t>The directing ministries must instruct more communication and more information sharing among relevant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entities.</a:t>
            </a:r>
            <a:endParaRPr lang="en-US" altLang="ja-JP" sz="28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8404" y="1262000"/>
            <a:ext cx="4660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ea typeface="Meiryo UI" panose="020B0604030504040204" pitchFamily="50" charset="-128"/>
                <a:cs typeface="Meiryo UI" panose="020B0604030504040204" pitchFamily="50" charset="-128"/>
              </a:rPr>
              <a:t>【Recommendations(excerpt)】</a:t>
            </a:r>
            <a:endParaRPr lang="ja-JP" altLang="en-US" sz="2800" b="1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642146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74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3" t="9524" r="3245"/>
          <a:stretch/>
        </p:blipFill>
        <p:spPr>
          <a:xfrm>
            <a:off x="302859" y="864096"/>
            <a:ext cx="8733637" cy="602128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-108520" y="1196752"/>
            <a:ext cx="9433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A recent trend of Japanese IT audit cases</a:t>
            </a:r>
            <a:endParaRPr lang="en-US" altLang="ja-JP" sz="4000" dirty="0">
              <a:solidFill>
                <a:schemeClr val="bg1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---Angles 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 </a:t>
            </a:r>
            <a:r>
              <a:rPr lang="en-US" altLang="ja-JP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Areas---</a:t>
            </a:r>
            <a:endParaRPr lang="en-US" altLang="ja-JP" sz="2400" dirty="0">
              <a:solidFill>
                <a:schemeClr val="bg1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dirty="0" smtClean="0">
              <a:solidFill>
                <a:schemeClr val="bg1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For 27</a:t>
            </a:r>
            <a:r>
              <a:rPr lang="en-US" altLang="ja-JP" sz="2400" baseline="300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lang="en-US" altLang="ja-JP" sz="24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 WGITA meeting at Sydney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35337" y="4766335"/>
            <a:ext cx="7468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400" b="1" dirty="0" smtClean="0">
              <a:solidFill>
                <a:schemeClr val="bg1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Daisuke</a:t>
            </a:r>
            <a:r>
              <a:rPr lang="ja-JP" altLang="en-US" sz="24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Sakuraba</a:t>
            </a: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Auditor</a:t>
            </a:r>
          </a:p>
          <a:p>
            <a:pPr algn="ctr"/>
            <a:r>
              <a:rPr lang="en-US" altLang="ja-JP" sz="2400" dirty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Agricultural </a:t>
            </a:r>
            <a:r>
              <a:rPr lang="en-US" altLang="ja-JP" sz="2400" dirty="0" smtClean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Infrastructure Audit Division, </a:t>
            </a:r>
            <a:r>
              <a:rPr lang="en-US" altLang="ja-JP" sz="2400" dirty="0">
                <a:solidFill>
                  <a:schemeClr val="bg1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ASTRA</a:t>
            </a:r>
          </a:p>
          <a:p>
            <a:pPr algn="ctr"/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11440" y="35863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Meiryo UI" panose="020B0604030504040204" pitchFamily="50" charset="-128"/>
              </a:rPr>
              <a:t>SAI-JAPAN</a:t>
            </a: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  <a:cs typeface="Meiryo UI" panose="020B0604030504040204" pitchFamily="50" charset="-128"/>
              </a:rPr>
              <a:t>Board of Audit of Japan</a:t>
            </a:r>
          </a:p>
        </p:txBody>
      </p:sp>
    </p:spTree>
    <p:extLst>
      <p:ext uri="{BB962C8B-B14F-4D97-AF65-F5344CB8AC3E}">
        <p14:creationId xmlns:p14="http://schemas.microsoft.com/office/powerpoint/2010/main" val="16122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0667" y="997670"/>
            <a:ext cx="8568952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 startAt="3"/>
            </a:pPr>
            <a:r>
              <a:rPr lang="en-US" altLang="ja-JP" sz="2400" dirty="0" smtClean="0"/>
              <a:t>Reports on the state of implementation of information security policies concerning the personal information within the National Pension System and the impacts on the operations of the Foundation </a:t>
            </a:r>
            <a:r>
              <a:rPr lang="en-US" altLang="ja-JP" sz="2400" dirty="0"/>
              <a:t>of the Japan Pension </a:t>
            </a:r>
            <a:r>
              <a:rPr lang="en-US" altLang="ja-JP" sz="2400" dirty="0" smtClean="0"/>
              <a:t>Service made by the information leaks</a:t>
            </a:r>
          </a:p>
          <a:p>
            <a:pPr algn="r"/>
            <a:r>
              <a:rPr lang="en-US" altLang="ja-JP" sz="2400" dirty="0" smtClean="0"/>
              <a:t> (Special </a:t>
            </a:r>
            <a:r>
              <a:rPr lang="en-US" altLang="ja-JP" sz="2400" dirty="0"/>
              <a:t>report to the Diet </a:t>
            </a:r>
            <a:r>
              <a:rPr lang="en-US" altLang="ja-JP" sz="2400" dirty="0" smtClean="0"/>
              <a:t>and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the Cabinet, FY2016)    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7565" y="3318570"/>
            <a:ext cx="88151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Security polices were not updated in appropriate timing before the incident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Meaningful information collected in the recovering process was not properly utilized in the amendment of data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Personal data which should be stored in the secured server was found in the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HDD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even after the incident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109" y="3343722"/>
            <a:ext cx="4116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【Audit findings </a:t>
            </a:r>
            <a:r>
              <a:rPr lang="en-US" altLang="ja-JP" sz="2800" b="1" dirty="0">
                <a:ea typeface="Meiryo UI" panose="020B0604030504040204" pitchFamily="50" charset="-128"/>
                <a:cs typeface="Meiryo UI" panose="020B0604030504040204" pitchFamily="50" charset="-128"/>
              </a:rPr>
              <a:t>(Excerpt</a:t>
            </a:r>
            <a:r>
              <a:rPr lang="en-US" altLang="ja-JP" sz="28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) 】</a:t>
            </a:r>
            <a:endParaRPr lang="ja-JP" altLang="en-US" sz="2800" b="1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109" y="59651"/>
            <a:ext cx="676335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4000" b="1" i="1" dirty="0" smtClean="0">
                <a:solidFill>
                  <a:schemeClr val="accent6">
                    <a:lumMod val="75000"/>
                  </a:schemeClr>
                </a:solidFill>
              </a:rPr>
              <a:t>After </a:t>
            </a:r>
            <a:r>
              <a:rPr lang="en-US" altLang="ja-JP" sz="4000" b="1" i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altLang="ja-JP" sz="4000" b="1" i="1" dirty="0" smtClean="0">
                <a:solidFill>
                  <a:schemeClr val="accent6">
                    <a:lumMod val="75000"/>
                  </a:schemeClr>
                </a:solidFill>
              </a:rPr>
              <a:t>information leak</a:t>
            </a:r>
            <a:endParaRPr kumimoji="1" lang="ja-JP" altLang="en-US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32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5629" y="1716464"/>
            <a:ext cx="8815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Quick synchronization of security policies and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better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way of operations should be discussed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Effectiveness of information security audits, supervising, and </a:t>
            </a:r>
            <a:r>
              <a:rPr lang="en-US" altLang="ja-JP" sz="2800" dirty="0">
                <a:ea typeface="Meiryo UI" panose="020B0604030504040204" pitchFamily="50" charset="-128"/>
                <a:cs typeface="Meiryo UI" panose="020B0604030504040204" pitchFamily="50" charset="-128"/>
              </a:rPr>
              <a:t>i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nternal audits should be improved </a:t>
            </a:r>
            <a:endParaRPr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9229" y="1193244"/>
            <a:ext cx="4660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ea typeface="Meiryo UI" panose="020B0604030504040204" pitchFamily="50" charset="-128"/>
                <a:cs typeface="Meiryo UI" panose="020B0604030504040204" pitchFamily="50" charset="-128"/>
              </a:rPr>
              <a:t>【Recommendations(excerpt)】</a:t>
            </a:r>
            <a:endParaRPr lang="ja-JP" altLang="en-US" sz="2800" b="1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186" y="4624832"/>
            <a:ext cx="3790181" cy="184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28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32B62-F8F4-AE43-8513-C06BD276B93A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7169" y="1966927"/>
            <a:ext cx="9028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</a:rPr>
              <a:t>3. Recent trend of SAI-Japan’s audit results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9058" y="2696354"/>
            <a:ext cx="842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---Comparisons </a:t>
            </a:r>
            <a:r>
              <a:rPr lang="en-US" altLang="ja-JP" sz="2400" dirty="0">
                <a:solidFill>
                  <a:schemeClr val="bg1"/>
                </a:solidFill>
              </a:rPr>
              <a:t>with </a:t>
            </a:r>
            <a:r>
              <a:rPr lang="en-US" altLang="ja-JP" sz="2400" dirty="0" smtClean="0">
                <a:solidFill>
                  <a:schemeClr val="bg1"/>
                </a:solidFill>
              </a:rPr>
              <a:t>WGITA–IDI </a:t>
            </a:r>
            <a:r>
              <a:rPr lang="en-US" altLang="ja-JP" sz="2400" dirty="0">
                <a:solidFill>
                  <a:schemeClr val="bg1"/>
                </a:solidFill>
              </a:rPr>
              <a:t>handbook on IT audit for </a:t>
            </a:r>
            <a:r>
              <a:rPr lang="en-US" altLang="ja-JP" sz="2400" dirty="0" smtClean="0">
                <a:solidFill>
                  <a:schemeClr val="bg1"/>
                </a:solidFill>
              </a:rPr>
              <a:t>SAIs---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222598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39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35214" y="1229612"/>
            <a:ext cx="8345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/>
              <a:t>3. Recent trend of SAI-Japan’s audit results</a:t>
            </a:r>
            <a:endParaRPr lang="en-US" altLang="ja-JP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124699" y="2582530"/>
            <a:ext cx="8887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Auditable IT areas suggested in the handbook</a:t>
            </a:r>
          </a:p>
          <a:p>
            <a:endParaRPr lang="en-US" altLang="ja-JP" sz="2400" dirty="0" smtClean="0"/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IT Governance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Development </a:t>
            </a:r>
            <a:r>
              <a:rPr lang="en-US" altLang="ja-JP" sz="2400" dirty="0"/>
              <a:t>&amp; </a:t>
            </a:r>
            <a:r>
              <a:rPr lang="en-US" altLang="ja-JP" sz="2400" dirty="0" smtClean="0"/>
              <a:t>Acquisition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IT Operations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Outsourcing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Business </a:t>
            </a:r>
            <a:r>
              <a:rPr lang="en-US" altLang="ja-JP" sz="2400" dirty="0"/>
              <a:t>Continuity Plan (BCP) and Disaster Recovery Plan (</a:t>
            </a:r>
            <a:r>
              <a:rPr lang="en-US" altLang="ja-JP" sz="2400" dirty="0" smtClean="0"/>
              <a:t>DRP)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Information Security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Application Controls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Additional </a:t>
            </a:r>
            <a:r>
              <a:rPr lang="en-US" altLang="ja-JP" sz="2400" dirty="0"/>
              <a:t>Topics of </a:t>
            </a:r>
            <a:r>
              <a:rPr lang="en-US" altLang="ja-JP" sz="2400" dirty="0" smtClean="0"/>
              <a:t>Interest</a:t>
            </a:r>
            <a:endParaRPr lang="en-US" altLang="ja-JP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395536" y="1998404"/>
            <a:ext cx="842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---Comparisons </a:t>
            </a:r>
            <a:r>
              <a:rPr lang="en-US" altLang="ja-JP" sz="2400" dirty="0"/>
              <a:t>with </a:t>
            </a:r>
            <a:r>
              <a:rPr lang="en-US" altLang="ja-JP" sz="2400" dirty="0" smtClean="0"/>
              <a:t>WGITA–IDI </a:t>
            </a:r>
            <a:r>
              <a:rPr lang="en-US" altLang="ja-JP" sz="2400" dirty="0"/>
              <a:t>handbook on IT audit for </a:t>
            </a:r>
            <a:r>
              <a:rPr lang="en-US" altLang="ja-JP" sz="2400" dirty="0" smtClean="0"/>
              <a:t>SAIs---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66316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76641" y="692696"/>
            <a:ext cx="8410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Audit viewpoints in each area </a:t>
            </a:r>
          </a:p>
          <a:p>
            <a:pPr algn="r"/>
            <a:r>
              <a:rPr lang="en-US" altLang="ja-JP" sz="3600" dirty="0" smtClean="0"/>
              <a:t>suggested in the handbook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39552" y="1543035"/>
            <a:ext cx="69127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000" b="1" dirty="0" smtClean="0"/>
              <a:t>IT Governance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Business Needs Identification, Direction &amp; </a:t>
            </a:r>
            <a:r>
              <a:rPr lang="en-US" altLang="ja-JP" sz="2000" dirty="0" smtClean="0"/>
              <a:t>Monitoring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IT </a:t>
            </a:r>
            <a:r>
              <a:rPr lang="en-US" altLang="ja-JP" sz="2000" dirty="0" smtClean="0"/>
              <a:t>Strategy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Organizational </a:t>
            </a:r>
            <a:r>
              <a:rPr lang="en-US" altLang="ja-JP" sz="2000" dirty="0"/>
              <a:t>Structures, Policy, &amp; </a:t>
            </a:r>
            <a:r>
              <a:rPr lang="en-US" altLang="ja-JP" sz="2000" dirty="0" smtClean="0"/>
              <a:t>Procedures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People &amp; </a:t>
            </a:r>
            <a:r>
              <a:rPr lang="en-US" altLang="ja-JP" sz="2000" dirty="0" smtClean="0"/>
              <a:t>Resources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Risk Assessment and Compliance mechanisms</a:t>
            </a:r>
            <a:endParaRPr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000" b="1" dirty="0" smtClean="0"/>
              <a:t>Development </a:t>
            </a:r>
            <a:r>
              <a:rPr lang="en-US" altLang="ja-JP" sz="2000" b="1" dirty="0"/>
              <a:t>&amp; </a:t>
            </a:r>
            <a:r>
              <a:rPr lang="en-US" altLang="ja-JP" sz="2000" b="1" dirty="0" smtClean="0"/>
              <a:t>Acquisition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Requirements Development &amp; </a:t>
            </a:r>
            <a:r>
              <a:rPr lang="en-US" altLang="ja-JP" sz="2000" dirty="0" smtClean="0"/>
              <a:t>Management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Project Management &amp; </a:t>
            </a:r>
            <a:r>
              <a:rPr lang="en-US" altLang="ja-JP" sz="2000" dirty="0" smtClean="0"/>
              <a:t>Control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Quality Assurance &amp; </a:t>
            </a:r>
            <a:r>
              <a:rPr lang="en-US" altLang="ja-JP" sz="2000" dirty="0" smtClean="0"/>
              <a:t>Testing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Solicitation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Configuration Management</a:t>
            </a:r>
            <a:endParaRPr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000" b="1" dirty="0" smtClean="0"/>
              <a:t>IT Operations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Service </a:t>
            </a:r>
            <a:r>
              <a:rPr lang="en-US" altLang="ja-JP" sz="2000" dirty="0" smtClean="0"/>
              <a:t>Management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Capacity </a:t>
            </a:r>
            <a:r>
              <a:rPr lang="en-US" altLang="ja-JP" sz="2000" dirty="0" smtClean="0"/>
              <a:t>Management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Problem &amp; Incident </a:t>
            </a:r>
            <a:r>
              <a:rPr lang="en-US" altLang="ja-JP" sz="2000" dirty="0" smtClean="0"/>
              <a:t>Management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Change </a:t>
            </a:r>
            <a:r>
              <a:rPr lang="en-US" altLang="ja-JP" sz="2000" dirty="0" smtClean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76043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89856" y="764704"/>
            <a:ext cx="877463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000" b="1" dirty="0" smtClean="0"/>
              <a:t>Outsourcing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Outsourcing </a:t>
            </a:r>
            <a:r>
              <a:rPr lang="en-US" altLang="ja-JP" sz="2000" dirty="0" smtClean="0"/>
              <a:t>Policy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Solicitation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Vendor or Contractor </a:t>
            </a:r>
            <a:r>
              <a:rPr lang="en-US" altLang="ja-JP" sz="2000" dirty="0" smtClean="0"/>
              <a:t>Monitoring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Data </a:t>
            </a:r>
            <a:r>
              <a:rPr lang="en-US" altLang="ja-JP" sz="2000" dirty="0" smtClean="0"/>
              <a:t>Rights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Overseas Service </a:t>
            </a:r>
            <a:r>
              <a:rPr lang="en-US" altLang="ja-JP" sz="2000" dirty="0" smtClean="0"/>
              <a:t>Provider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Retaining Business Knowledge/ Ownership of business </a:t>
            </a:r>
            <a:r>
              <a:rPr lang="en-US" altLang="ja-JP" sz="2000" dirty="0" smtClean="0"/>
              <a:t>process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Cost control and </a:t>
            </a:r>
            <a:r>
              <a:rPr lang="en-US" altLang="ja-JP" sz="2000" dirty="0" smtClean="0"/>
              <a:t>management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Service Level </a:t>
            </a:r>
            <a:r>
              <a:rPr lang="en-US" altLang="ja-JP" sz="2000" dirty="0" smtClean="0"/>
              <a:t>Agreement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Security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Back-up and disaster recovery for outsourced services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000" b="1" dirty="0"/>
              <a:t>Business Continuity Plan (BCP) and Disaster Recovery Plan (</a:t>
            </a:r>
            <a:r>
              <a:rPr lang="en-US" altLang="ja-JP" sz="2000" b="1" dirty="0" smtClean="0"/>
              <a:t>DRP)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Business Continuity </a:t>
            </a:r>
            <a:r>
              <a:rPr lang="en-US" altLang="ja-JP" sz="2000" dirty="0" smtClean="0"/>
              <a:t>Policy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Organization </a:t>
            </a:r>
            <a:r>
              <a:rPr lang="en-US" altLang="ja-JP" sz="2000" dirty="0"/>
              <a:t>of Business Continuity </a:t>
            </a:r>
            <a:r>
              <a:rPr lang="en-US" altLang="ja-JP" sz="2000" dirty="0" smtClean="0"/>
              <a:t>Function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Business Impact </a:t>
            </a:r>
            <a:r>
              <a:rPr lang="en-US" altLang="ja-JP" sz="2000" dirty="0" smtClean="0"/>
              <a:t>Assessment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Disaster Recovery </a:t>
            </a:r>
            <a:r>
              <a:rPr lang="en-US" altLang="ja-JP" sz="2000" dirty="0" smtClean="0"/>
              <a:t>Plan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Environment </a:t>
            </a:r>
            <a:r>
              <a:rPr lang="en-US" altLang="ja-JP" sz="2000" dirty="0" smtClean="0"/>
              <a:t>Control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Documentation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Testing the </a:t>
            </a:r>
            <a:r>
              <a:rPr lang="en-US" altLang="ja-JP" sz="2000" dirty="0" smtClean="0"/>
              <a:t>BCP/DRP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Security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Back-up and disaster recovery for outsourced </a:t>
            </a:r>
            <a:r>
              <a:rPr lang="en-US" altLang="ja-JP" sz="2000" dirty="0" smtClean="0"/>
              <a:t>services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370610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39552" y="909057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b="1" dirty="0"/>
              <a:t>Information </a:t>
            </a:r>
            <a:r>
              <a:rPr lang="en-US" altLang="ja-JP" b="1" dirty="0" smtClean="0"/>
              <a:t>Security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Risk </a:t>
            </a:r>
            <a:r>
              <a:rPr lang="en-US" altLang="ja-JP" dirty="0" smtClean="0"/>
              <a:t>Assessment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Information Security </a:t>
            </a:r>
            <a:r>
              <a:rPr lang="en-US" altLang="ja-JP" dirty="0" smtClean="0"/>
              <a:t>Policy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Organization of IT </a:t>
            </a:r>
            <a:r>
              <a:rPr lang="en-US" altLang="ja-JP" dirty="0" smtClean="0"/>
              <a:t>Security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Communications &amp; Operations </a:t>
            </a:r>
            <a:r>
              <a:rPr lang="en-US" altLang="ja-JP" dirty="0" smtClean="0"/>
              <a:t>Management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Assets </a:t>
            </a:r>
            <a:r>
              <a:rPr lang="en-US" altLang="ja-JP" dirty="0" smtClean="0"/>
              <a:t>Management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Human Resources </a:t>
            </a:r>
            <a:r>
              <a:rPr lang="en-US" altLang="ja-JP" dirty="0" smtClean="0"/>
              <a:t>Security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Physical </a:t>
            </a:r>
            <a:r>
              <a:rPr lang="en-US" altLang="ja-JP" dirty="0" smtClean="0"/>
              <a:t>Security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Access Control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b="1" dirty="0"/>
              <a:t>Application </a:t>
            </a:r>
            <a:r>
              <a:rPr lang="en-US" altLang="ja-JP" b="1" dirty="0" smtClean="0"/>
              <a:t>Controls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Input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Processing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Output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Application Security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b="1" dirty="0"/>
              <a:t>Additional Topics of </a:t>
            </a:r>
            <a:r>
              <a:rPr lang="en-US" altLang="ja-JP" b="1" dirty="0" smtClean="0"/>
              <a:t>Interest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Websites/portals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Mobile </a:t>
            </a:r>
            <a:r>
              <a:rPr lang="en-US" altLang="ja-JP" dirty="0" smtClean="0"/>
              <a:t>computing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Forensics Audit (or Computer Forensics</a:t>
            </a:r>
            <a:r>
              <a:rPr lang="en-US" altLang="ja-JP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 smtClean="0"/>
              <a:t>e-</a:t>
            </a:r>
            <a:r>
              <a:rPr lang="en-US" altLang="ja-JP" dirty="0" err="1" smtClean="0"/>
              <a:t>Gov</a:t>
            </a:r>
            <a:endParaRPr lang="en-US" altLang="ja-JP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E-commerce</a:t>
            </a:r>
          </a:p>
        </p:txBody>
      </p:sp>
    </p:spTree>
    <p:extLst>
      <p:ext uri="{BB962C8B-B14F-4D97-AF65-F5344CB8AC3E}">
        <p14:creationId xmlns:p14="http://schemas.microsoft.com/office/powerpoint/2010/main" val="3817350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356992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→　</a:t>
            </a:r>
            <a:r>
              <a:rPr kumimoji="1" lang="en-US" altLang="ja-JP" sz="3200" b="1" dirty="0" smtClean="0"/>
              <a:t>From which areas are the findings </a:t>
            </a:r>
          </a:p>
          <a:p>
            <a:r>
              <a:rPr lang="en-US" altLang="ja-JP" sz="3200" b="1" dirty="0"/>
              <a:t> </a:t>
            </a:r>
            <a:r>
              <a:rPr lang="en-US" altLang="ja-JP" sz="3200" b="1" dirty="0" smtClean="0"/>
              <a:t>     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mostly</a:t>
            </a:r>
            <a:r>
              <a:rPr kumimoji="1" lang="en-US" altLang="ja-JP" sz="3200" b="1" dirty="0" smtClean="0"/>
              <a:t> found in our recent audit special reports 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?</a:t>
            </a:r>
            <a:r>
              <a:rPr kumimoji="1" lang="en-US" altLang="ja-JP" sz="3200" b="1" dirty="0" smtClean="0"/>
              <a:t>  </a:t>
            </a:r>
            <a:endParaRPr kumimoji="1" lang="ja-JP" altLang="en-US" sz="32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5" y="1313829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Almost all of these aspects are covered</a:t>
            </a:r>
          </a:p>
          <a:p>
            <a:pPr algn="ctr"/>
            <a:r>
              <a:rPr kumimoji="1" lang="en-US" altLang="ja-JP" sz="2800" dirty="0" smtClean="0"/>
              <a:t> in our IT audit process, </a:t>
            </a:r>
          </a:p>
          <a:p>
            <a:pPr algn="ctr"/>
            <a:endParaRPr lang="en-US" altLang="ja-JP" sz="2800" dirty="0"/>
          </a:p>
          <a:p>
            <a:pPr algn="ctr"/>
            <a:r>
              <a:rPr kumimoji="1" lang="en-US" altLang="ja-JP" sz="2800" dirty="0" smtClean="0"/>
              <a:t>but…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2787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94850"/>
              </p:ext>
            </p:extLst>
          </p:nvPr>
        </p:nvGraphicFramePr>
        <p:xfrm>
          <a:off x="971600" y="1555340"/>
          <a:ext cx="7032397" cy="51661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71622">
                  <a:extLst>
                    <a:ext uri="{9D8B030D-6E8A-4147-A177-3AD203B41FA5}">
                      <a16:colId xmlns:a16="http://schemas.microsoft.com/office/drawing/2014/main" val="2945973302"/>
                    </a:ext>
                  </a:extLst>
                </a:gridCol>
                <a:gridCol w="1275678">
                  <a:extLst>
                    <a:ext uri="{9D8B030D-6E8A-4147-A177-3AD203B41FA5}">
                      <a16:colId xmlns:a16="http://schemas.microsoft.com/office/drawing/2014/main" val="2961350380"/>
                    </a:ext>
                  </a:extLst>
                </a:gridCol>
                <a:gridCol w="1406479">
                  <a:extLst>
                    <a:ext uri="{9D8B030D-6E8A-4147-A177-3AD203B41FA5}">
                      <a16:colId xmlns:a16="http://schemas.microsoft.com/office/drawing/2014/main" val="114379414"/>
                    </a:ext>
                  </a:extLst>
                </a:gridCol>
                <a:gridCol w="1278618">
                  <a:extLst>
                    <a:ext uri="{9D8B030D-6E8A-4147-A177-3AD203B41FA5}">
                      <a16:colId xmlns:a16="http://schemas.microsoft.com/office/drawing/2014/main" val="2125115126"/>
                    </a:ext>
                  </a:extLst>
                </a:gridCol>
              </a:tblGrid>
              <a:tr h="12989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Auditable</a:t>
                      </a:r>
                      <a:r>
                        <a:rPr kumimoji="1" lang="en-US" altLang="ja-JP" sz="1600" baseline="0" dirty="0" smtClean="0"/>
                        <a:t> areas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solidFill>
                            <a:schemeClr val="accent5"/>
                          </a:solidFill>
                        </a:rPr>
                        <a:t>S</a:t>
                      </a:r>
                      <a:r>
                        <a:rPr lang="en-US" altLang="ja-JP" sz="1600" dirty="0" smtClean="0">
                          <a:solidFill>
                            <a:schemeClr val="bg1"/>
                          </a:solidFill>
                        </a:rPr>
                        <a:t>SSTNs o</a:t>
                      </a:r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perations in local</a:t>
                      </a:r>
                      <a:r>
                        <a:rPr lang="ja-JP" alt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ja-JP" sz="1600" dirty="0" smtClean="0">
                          <a:solidFill>
                            <a:schemeClr val="bg1"/>
                          </a:solidFill>
                        </a:rPr>
                        <a:t>entities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solidFill>
                            <a:schemeClr val="bg1"/>
                          </a:solidFill>
                        </a:rPr>
                        <a:t>(FY2017)</a:t>
                      </a:r>
                      <a:endParaRPr kumimoji="1" lang="ja-JP" altLang="en-US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kumimoji="1" lang="ja-JP" altLang="en-US" sz="1600" dirty="0"/>
                    </a:p>
                  </a:txBody>
                  <a:tcPr marL="81183" marR="81183" marT="40592" marB="405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Cooperation with and within SSTNs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solidFill>
                            <a:schemeClr val="bg1"/>
                          </a:solidFill>
                        </a:rPr>
                        <a:t>(FY2017)</a:t>
                      </a:r>
                      <a:endParaRPr kumimoji="1" lang="ja-JP" alt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dirty="0" smtClean="0">
                          <a:solidFill>
                            <a:schemeClr val="bg1"/>
                          </a:solidFill>
                        </a:rPr>
                        <a:t>After the </a:t>
                      </a:r>
                      <a:r>
                        <a:rPr kumimoji="1" lang="en-US" altLang="ja-JP" sz="1600" b="1" i="0" dirty="0" smtClean="0">
                          <a:solidFill>
                            <a:schemeClr val="bg1"/>
                          </a:solidFill>
                        </a:rPr>
                        <a:t>incident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dirty="0" smtClean="0">
                          <a:solidFill>
                            <a:schemeClr val="bg1"/>
                          </a:solidFill>
                        </a:rPr>
                        <a:t>(FY2016)</a:t>
                      </a:r>
                      <a:endParaRPr kumimoji="1" lang="ja-JP" altLang="en-US" sz="16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74201"/>
                  </a:ext>
                </a:extLst>
              </a:tr>
              <a:tr h="40839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1600" dirty="0" smtClean="0"/>
                        <a:t>IT Governance</a:t>
                      </a: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○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○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◎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221760"/>
                  </a:ext>
                </a:extLst>
              </a:tr>
              <a:tr h="40839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1600" dirty="0" smtClean="0">
                          <a:solidFill>
                            <a:srgbClr val="FF0000"/>
                          </a:solidFill>
                        </a:rPr>
                        <a:t>Development &amp; Acquisition</a:t>
                      </a: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◎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◎</a:t>
                      </a:r>
                      <a:endParaRPr kumimoji="1" lang="en-US" altLang="ja-JP" sz="1600" dirty="0" smtClean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648775"/>
                  </a:ext>
                </a:extLst>
              </a:tr>
              <a:tr h="40839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1600" dirty="0" smtClean="0">
                          <a:solidFill>
                            <a:srgbClr val="FF0000"/>
                          </a:solidFill>
                        </a:rPr>
                        <a:t>IT Operations</a:t>
                      </a: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◎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◎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○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463090"/>
                  </a:ext>
                </a:extLst>
              </a:tr>
              <a:tr h="40839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1600" dirty="0" smtClean="0">
                          <a:solidFill>
                            <a:srgbClr val="FF0000"/>
                          </a:solidFill>
                        </a:rPr>
                        <a:t>Outsourcing</a:t>
                      </a: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◎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◎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665834"/>
                  </a:ext>
                </a:extLst>
              </a:tr>
              <a:tr h="100700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1600" dirty="0" smtClean="0"/>
                        <a:t>Business Continuity Plan (BCP) and Disaster Recovery Plan (DRP)</a:t>
                      </a: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◎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142369"/>
                  </a:ext>
                </a:extLst>
              </a:tr>
              <a:tr h="40839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1600" dirty="0" smtClean="0">
                          <a:solidFill>
                            <a:srgbClr val="FF0000"/>
                          </a:solidFill>
                        </a:rPr>
                        <a:t>Information Security</a:t>
                      </a: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◎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◎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292975"/>
                  </a:ext>
                </a:extLst>
              </a:tr>
              <a:tr h="40839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ja-JP" sz="1600" dirty="0" smtClean="0"/>
                        <a:t>Application Controls</a:t>
                      </a: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○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937350"/>
                  </a:ext>
                </a:extLst>
              </a:tr>
              <a:tr h="40839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ja-JP" sz="1600" dirty="0" smtClean="0"/>
                        <a:t>Additional Topics of Interest</a:t>
                      </a:r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○</a:t>
                      </a:r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81183" marR="81183" marT="40592" marB="40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012650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36849" y="908720"/>
            <a:ext cx="9036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/>
              <a:t>Comparisons with WGITA–IDI handbook on IT audit for SAIs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1363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95536" y="1268760"/>
            <a:ext cx="2688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/>
              <a:t>4</a:t>
            </a:r>
            <a:r>
              <a:rPr lang="en-US" altLang="ja-JP" sz="3600" dirty="0" smtClean="0"/>
              <a:t>. Conclusion</a:t>
            </a:r>
            <a:endParaRPr lang="en-US" altLang="ja-JP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256490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800" dirty="0" smtClean="0"/>
              <a:t>Our recent special IT audits </a:t>
            </a:r>
            <a:r>
              <a:rPr lang="en-US" altLang="ja-JP" sz="2800" dirty="0" smtClean="0"/>
              <a:t>reported </a:t>
            </a:r>
            <a:r>
              <a:rPr lang="en-US" altLang="ja-JP" sz="2800" dirty="0" smtClean="0"/>
              <a:t>findings in </a:t>
            </a:r>
            <a:r>
              <a:rPr lang="en-US" altLang="ja-JP" sz="2800" dirty="0" smtClean="0">
                <a:solidFill>
                  <a:srgbClr val="FF0000"/>
                </a:solidFill>
              </a:rPr>
              <a:t>Development &amp; Acquisition</a:t>
            </a:r>
            <a:r>
              <a:rPr lang="en-US" altLang="ja-JP" sz="2800" dirty="0" smtClean="0"/>
              <a:t>, </a:t>
            </a:r>
            <a:r>
              <a:rPr lang="en-US" altLang="ja-JP" sz="2800" dirty="0" smtClean="0">
                <a:solidFill>
                  <a:srgbClr val="FF0000"/>
                </a:solidFill>
              </a:rPr>
              <a:t>IT operations</a:t>
            </a:r>
            <a:r>
              <a:rPr lang="en-US" altLang="ja-JP" sz="2800" dirty="0" smtClean="0"/>
              <a:t> , </a:t>
            </a:r>
            <a:r>
              <a:rPr lang="en-US" altLang="ja-JP" sz="2800" dirty="0" smtClean="0">
                <a:solidFill>
                  <a:srgbClr val="FF0000"/>
                </a:solidFill>
              </a:rPr>
              <a:t>Outsourcing</a:t>
            </a:r>
            <a:r>
              <a:rPr lang="en-US" altLang="ja-JP" sz="2800" dirty="0" smtClean="0"/>
              <a:t>, and </a:t>
            </a:r>
            <a:r>
              <a:rPr lang="en-US" altLang="ja-JP" sz="2800" dirty="0" smtClean="0">
                <a:solidFill>
                  <a:srgbClr val="FF0000"/>
                </a:solidFill>
              </a:rPr>
              <a:t>Information Security </a:t>
            </a:r>
            <a:r>
              <a:rPr lang="en-US" altLang="ja-JP" sz="2800" dirty="0" smtClean="0"/>
              <a:t>areas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800" dirty="0" smtClean="0"/>
              <a:t>Particularly, problems related to </a:t>
            </a:r>
            <a:r>
              <a:rPr lang="en-US" altLang="ja-JP" sz="2800" dirty="0">
                <a:solidFill>
                  <a:srgbClr val="FF0000"/>
                </a:solidFill>
              </a:rPr>
              <a:t>cooperation </a:t>
            </a:r>
            <a:r>
              <a:rPr lang="en-US" altLang="ja-JP" sz="2800" dirty="0" smtClean="0">
                <a:solidFill>
                  <a:srgbClr val="FF0000"/>
                </a:solidFill>
              </a:rPr>
              <a:t>failures </a:t>
            </a:r>
            <a:r>
              <a:rPr lang="en-US" altLang="ja-JP" sz="2800" dirty="0" smtClean="0"/>
              <a:t>in aligning </a:t>
            </a:r>
            <a:r>
              <a:rPr lang="en-US" altLang="ja-JP" sz="2800" dirty="0" smtClean="0"/>
              <a:t>behavior systems</a:t>
            </a: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35056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00" y="3882151"/>
            <a:ext cx="1573353" cy="259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67544" y="746720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Before starting</a:t>
            </a:r>
          </a:p>
          <a:p>
            <a:endParaRPr kumimoji="1" lang="en-US" altLang="ja-JP" sz="2400" b="1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Daisuke Sakuraba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eans “Minister of Cherry garden”</a:t>
            </a:r>
            <a:r>
              <a:rPr kumimoji="1"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endParaRPr kumimoji="1" lang="en-US" altLang="ja-JP" sz="2400" b="1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From ASTRA</a:t>
            </a:r>
            <a:r>
              <a:rPr kumimoji="1"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  <a:p>
            <a:pPr algn="ctr"/>
            <a:endParaRPr kumimoji="1" lang="en-US" altLang="ja-JP" sz="24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M</a:t>
            </a:r>
            <a:r>
              <a:rPr kumimoji="1"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eans “IT </a:t>
            </a:r>
            <a:r>
              <a:rPr kumimoji="1" lang="en-US" altLang="ja-JP" sz="2400" b="1" u="sng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kumimoji="1"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udit </a:t>
            </a:r>
            <a:r>
              <a:rPr kumimoji="1" lang="en-US" altLang="ja-JP" sz="2400" b="1" u="sng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</a:t>
            </a:r>
            <a:r>
              <a:rPr kumimoji="1"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kill-up </a:t>
            </a:r>
            <a:r>
              <a:rPr kumimoji="1" lang="en-US" altLang="ja-JP" sz="2400" b="1" u="sng" dirty="0" err="1" smtClean="0">
                <a:ea typeface="Meiryo UI" panose="020B0604030504040204" pitchFamily="50" charset="-128"/>
                <a:cs typeface="Meiryo UI" panose="020B0604030504040204" pitchFamily="50" charset="-128"/>
              </a:rPr>
              <a:t>TRA</a:t>
            </a:r>
            <a:r>
              <a:rPr kumimoji="1" lang="en-US" altLang="ja-JP" sz="2400" dirty="0" err="1" smtClean="0">
                <a:ea typeface="Meiryo UI" panose="020B0604030504040204" pitchFamily="50" charset="-128"/>
                <a:cs typeface="Meiryo UI" panose="020B0604030504040204" pitchFamily="50" charset="-128"/>
              </a:rPr>
              <a:t>ining</a:t>
            </a:r>
            <a:r>
              <a:rPr kumimoji="1"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team”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Has educated 46 members in 1,244 staffs</a:t>
            </a:r>
            <a:endParaRPr lang="en-US" altLang="ja-JP" sz="24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Have attended WGITA meetings since 2006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You may know </a:t>
            </a:r>
            <a:r>
              <a:rPr lang="fi-FI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Eri, Kae, Michiko, Shimon, Fujii </a:t>
            </a:r>
            <a:endParaRPr lang="fi-FI" altLang="ja-JP" sz="24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1"/>
            <a:r>
              <a:rPr lang="fi-FI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fi-FI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				and </a:t>
            </a:r>
            <a:r>
              <a:rPr lang="fi-FI" altLang="ja-JP" sz="2400" dirty="0">
                <a:ea typeface="Meiryo UI" panose="020B0604030504040204" pitchFamily="50" charset="-128"/>
                <a:cs typeface="Meiryo UI" panose="020B0604030504040204" pitchFamily="50" charset="-128"/>
              </a:rPr>
              <a:t>Tommy</a:t>
            </a:r>
            <a:r>
              <a:rPr lang="en-US" altLang="ja-JP" sz="24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endParaRPr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ja-JP" sz="24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4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→　</a:t>
            </a:r>
            <a:r>
              <a:rPr kumimoji="1" lang="en-US" altLang="ja-JP" sz="2400" b="1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Remember ASTRA please </a:t>
            </a:r>
            <a:r>
              <a:rPr kumimoji="1" lang="en-US" altLang="ja-JP" sz="2400" b="1" dirty="0" smtClean="0">
                <a:solidFill>
                  <a:srgbClr val="FF0000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!!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kumimoji="1" lang="en-US" altLang="ja-JP" sz="24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607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836"/>
          <a:stretch/>
        </p:blipFill>
        <p:spPr>
          <a:xfrm>
            <a:off x="683568" y="1628800"/>
            <a:ext cx="763284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8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145" y="968599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Today’s goal</a:t>
            </a:r>
            <a:endParaRPr kumimoji="1" lang="en-US" altLang="ja-JP" sz="4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901" y="2132856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Sharing our characteristic IT audit results from recent special reports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Showing our angles for IT audit with mapping on WGITA’s context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58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841552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Contents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686489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Recent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large scale of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IT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projects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and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incidents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in Japanese Gov.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Our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special audit reports 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28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/>
              <a:t>Recent </a:t>
            </a:r>
            <a:r>
              <a:rPr lang="en-US" altLang="ja-JP" sz="2800" dirty="0"/>
              <a:t>trend of SAI-Japan’s audit results </a:t>
            </a:r>
            <a:endParaRPr lang="en-US" altLang="ja-JP" sz="2800" dirty="0" smtClean="0"/>
          </a:p>
          <a:p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en-US" altLang="ja-JP" sz="2800" dirty="0">
                <a:ea typeface="Meiryo UI" panose="020B0604030504040204" pitchFamily="50" charset="-128"/>
                <a:cs typeface="Meiryo UI" panose="020B0604030504040204" pitchFamily="50" charset="-128"/>
              </a:rPr>
              <a:t>Comparisons with WGITA–IDI handbook on IT audit for </a:t>
            </a: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SAIs-</a:t>
            </a:r>
          </a:p>
          <a:p>
            <a:endParaRPr lang="en-US" altLang="ja-JP" sz="2800" dirty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altLang="ja-JP" sz="2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Conclusion</a:t>
            </a:r>
            <a:endParaRPr lang="en-US" altLang="ja-JP" sz="28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55" y="4869160"/>
            <a:ext cx="2651786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32B62-F8F4-AE43-8513-C06BD276B93A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12" y="1772816"/>
            <a:ext cx="88011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0" indent="-742950">
              <a:buAutoNum type="arabicPeriod"/>
            </a:pPr>
            <a:r>
              <a:rPr lang="en-US" altLang="ja-JP" sz="4000" dirty="0">
                <a:solidFill>
                  <a:prstClr val="white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Recent large scale of </a:t>
            </a:r>
            <a:endParaRPr lang="en-US" altLang="ja-JP" sz="4000" dirty="0" smtClean="0">
              <a:solidFill>
                <a:prstClr val="white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/>
            <a:r>
              <a:rPr lang="en-US" altLang="ja-JP" sz="4000" dirty="0" smtClean="0">
                <a:solidFill>
                  <a:prstClr val="white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IT </a:t>
            </a:r>
            <a:r>
              <a:rPr lang="en-US" altLang="ja-JP" sz="4000" dirty="0">
                <a:solidFill>
                  <a:prstClr val="white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projects and incidents in Japanese Gov.</a:t>
            </a:r>
            <a:endParaRPr lang="en-US" altLang="ja-JP" sz="4000" dirty="0">
              <a:solidFill>
                <a:prstClr val="white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005064"/>
            <a:ext cx="397765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7524" y="3186251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New </a:t>
            </a: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Social Security and Tax Number 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System (2017)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altLang="ja-JP" sz="4000" dirty="0" smtClean="0"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Leaks </a:t>
            </a: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of personal information from  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the </a:t>
            </a: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Japan Pension 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Service (2015)</a:t>
            </a:r>
            <a:endParaRPr lang="en-US" altLang="ja-JP" sz="40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306776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1. </a:t>
            </a:r>
            <a:r>
              <a:rPr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Recent </a:t>
            </a:r>
            <a:r>
              <a:rPr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large scale of</a:t>
            </a:r>
            <a:r>
              <a:rPr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4800" dirty="0">
                <a:ea typeface="Meiryo UI" panose="020B0604030504040204" pitchFamily="50" charset="-128"/>
                <a:cs typeface="Meiryo UI" panose="020B0604030504040204" pitchFamily="50" charset="-128"/>
              </a:rPr>
              <a:t>IT </a:t>
            </a:r>
            <a:r>
              <a:rPr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projects </a:t>
            </a:r>
            <a:r>
              <a:rPr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and </a:t>
            </a:r>
            <a:r>
              <a:rPr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incidents </a:t>
            </a:r>
            <a:r>
              <a:rPr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of Japanese </a:t>
            </a:r>
            <a:r>
              <a:rPr lang="en-US" altLang="ja-JP" sz="48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gov.</a:t>
            </a:r>
            <a:endParaRPr lang="en-US" altLang="ja-JP" sz="48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70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76784" y="836712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New Social </a:t>
            </a:r>
            <a:r>
              <a:rPr lang="en-US" altLang="ja-JP" sz="4000" dirty="0">
                <a:ea typeface="Meiryo UI" panose="020B0604030504040204" pitchFamily="50" charset="-128"/>
                <a:cs typeface="Meiryo UI" panose="020B0604030504040204" pitchFamily="50" charset="-128"/>
              </a:rPr>
              <a:t>Security and Tax Number </a:t>
            </a:r>
            <a:r>
              <a:rPr lang="en-US" altLang="ja-JP" sz="4000" dirty="0" smtClean="0">
                <a:ea typeface="Meiryo UI" panose="020B0604030504040204" pitchFamily="50" charset="-128"/>
                <a:cs typeface="Meiryo UI" panose="020B0604030504040204" pitchFamily="50" charset="-128"/>
              </a:rPr>
              <a:t>System(SSTNs)</a:t>
            </a:r>
            <a:endParaRPr lang="en-US" altLang="ja-JP" sz="400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448" y="2276872"/>
            <a:ext cx="910850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【Context】</a:t>
            </a:r>
          </a:p>
          <a:p>
            <a:endParaRPr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/>
              <a:t>Before this system, different ID numbers for social security and tax were given and operated by </a:t>
            </a:r>
            <a:r>
              <a:rPr lang="en-US" altLang="ja-JP" sz="2400" dirty="0">
                <a:solidFill>
                  <a:srgbClr val="FF0000"/>
                </a:solidFill>
              </a:rPr>
              <a:t>different agencies </a:t>
            </a:r>
            <a:r>
              <a:rPr lang="en-US" altLang="ja-JP" sz="2400" dirty="0"/>
              <a:t>and their own systems</a:t>
            </a:r>
            <a:r>
              <a:rPr lang="en-US" altLang="ja-JP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Key </a:t>
            </a:r>
            <a:r>
              <a:rPr lang="en-US" altLang="ja-JP" sz="2400" dirty="0" smtClean="0"/>
              <a:t>tags were only address and name, accordingly IDs were </a:t>
            </a:r>
          </a:p>
          <a:p>
            <a:pPr>
              <a:spcBef>
                <a:spcPts val="600"/>
              </a:spcBef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lang="en-US" altLang="ja-JP" sz="2400" dirty="0" smtClean="0">
                <a:solidFill>
                  <a:srgbClr val="FF0000"/>
                </a:solidFill>
              </a:rPr>
              <a:t>not perfectly coordinated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Creating brand new system would </a:t>
            </a:r>
            <a:r>
              <a:rPr lang="en-US" altLang="ja-JP" sz="2400" dirty="0" smtClean="0">
                <a:solidFill>
                  <a:srgbClr val="FF0000"/>
                </a:solidFill>
              </a:rPr>
              <a:t>cost too huge </a:t>
            </a:r>
            <a:r>
              <a:rPr lang="en-US" altLang="ja-JP" sz="2400" dirty="0" smtClean="0"/>
              <a:t>money because more than 5000 entities should renew the systems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Accordingly, decided to </a:t>
            </a:r>
            <a:r>
              <a:rPr lang="en-US" altLang="ja-JP" sz="2400" dirty="0" smtClean="0">
                <a:solidFill>
                  <a:srgbClr val="FF0000"/>
                </a:solidFill>
              </a:rPr>
              <a:t>build a </a:t>
            </a:r>
            <a:r>
              <a:rPr lang="en-US" altLang="ja-JP" sz="2400" dirty="0" smtClean="0">
                <a:solidFill>
                  <a:srgbClr val="FF0000"/>
                </a:solidFill>
              </a:rPr>
              <a:t>only </a:t>
            </a:r>
            <a:r>
              <a:rPr lang="en-US" altLang="ja-JP" sz="2400" dirty="0" smtClean="0">
                <a:solidFill>
                  <a:srgbClr val="FF0000"/>
                </a:solidFill>
              </a:rPr>
              <a:t>coordinating system </a:t>
            </a:r>
            <a:r>
              <a:rPr lang="en-US" altLang="ja-JP" sz="2400" dirty="0" smtClean="0"/>
              <a:t>with creating new common ID number tying both of the social security data and tax information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323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2B62-F8F4-AE43-8513-C06BD276B93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90092"/>
            <a:ext cx="3096344" cy="19313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" b="-218"/>
          <a:stretch/>
        </p:blipFill>
        <p:spPr>
          <a:xfrm>
            <a:off x="5004048" y="4665832"/>
            <a:ext cx="3455765" cy="218884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43866" y="971272"/>
            <a:ext cx="82417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【New System】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Budget </a:t>
            </a:r>
            <a:r>
              <a:rPr lang="en-US" altLang="ja-JP" sz="2400" dirty="0"/>
              <a:t>: 420 million $(2014</a:t>
            </a:r>
            <a:r>
              <a:rPr lang="en-US" altLang="ja-JP" sz="2400" dirty="0" smtClean="0"/>
              <a:t>)  </a:t>
            </a:r>
          </a:p>
          <a:p>
            <a:r>
              <a:rPr lang="en-US" altLang="ja-JP" sz="2400" dirty="0"/>
              <a:t>	 </a:t>
            </a:r>
            <a:r>
              <a:rPr lang="en-US" altLang="ja-JP" sz="2400" dirty="0" smtClean="0"/>
              <a:t>      570 </a:t>
            </a:r>
            <a:r>
              <a:rPr lang="en-US" altLang="ja-JP" sz="2400" dirty="0"/>
              <a:t>million $(2015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400" dirty="0"/>
              <a:t>	</a:t>
            </a:r>
            <a:r>
              <a:rPr lang="en-US" altLang="ja-JP" sz="2400" dirty="0" smtClean="0"/>
              <a:t>       </a:t>
            </a:r>
            <a:r>
              <a:rPr lang="en-US" altLang="ja-JP" sz="2400" dirty="0"/>
              <a:t>460 million $(2016</a:t>
            </a:r>
            <a:r>
              <a:rPr lang="en-US" altLang="ja-JP" sz="2400" dirty="0" smtClean="0"/>
              <a:t>)  </a:t>
            </a:r>
            <a:r>
              <a:rPr lang="ja-JP" altLang="en-US" sz="2400" dirty="0" smtClean="0"/>
              <a:t>　　　</a:t>
            </a:r>
            <a:r>
              <a:rPr lang="en-US" altLang="ja-JP" sz="2400" u="sng" dirty="0" smtClean="0"/>
              <a:t>total  1.45 billion $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/>
              <a:t>By 2017, they were building cooperating system </a:t>
            </a:r>
            <a:r>
              <a:rPr lang="en-US" altLang="ja-JP" sz="2400" dirty="0" smtClean="0"/>
              <a:t>among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lang="en-US" altLang="ja-JP" sz="2400" dirty="0"/>
              <a:t>190 systems of </a:t>
            </a:r>
            <a:r>
              <a:rPr lang="en-US" altLang="ja-JP" sz="2400" dirty="0" smtClean="0"/>
              <a:t>170 organizations   </a:t>
            </a:r>
            <a:endParaRPr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Issuing ID card with the photo if you want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0857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5897</TotalTime>
  <Words>1482</Words>
  <Application>Microsoft Office PowerPoint</Application>
  <PresentationFormat>画面に合わせる (4:3)</PresentationFormat>
  <Paragraphs>310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9" baseType="lpstr">
      <vt:lpstr>Arial Unicode MS</vt:lpstr>
      <vt:lpstr>Meiryo UI</vt:lpstr>
      <vt:lpstr>ＭＳ Ｐゴシック</vt:lpstr>
      <vt:lpstr>Arial</vt:lpstr>
      <vt:lpstr>Calibri</vt:lpstr>
      <vt:lpstr>Constantia</vt:lpstr>
      <vt:lpstr>Lucida Calligraphy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locadmin</dc:creator>
  <cp:lastModifiedBy>会計検査院</cp:lastModifiedBy>
  <cp:revision>447</cp:revision>
  <cp:lastPrinted>2017-06-30T02:22:48Z</cp:lastPrinted>
  <dcterms:created xsi:type="dcterms:W3CDTF">2014-04-14T04:54:00Z</dcterms:created>
  <dcterms:modified xsi:type="dcterms:W3CDTF">2018-04-09T23:44:17Z</dcterms:modified>
</cp:coreProperties>
</file>