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56" r:id="rId2"/>
    <p:sldId id="257" r:id="rId3"/>
    <p:sldId id="265" r:id="rId4"/>
    <p:sldId id="266" r:id="rId5"/>
    <p:sldId id="258" r:id="rId6"/>
    <p:sldId id="259" r:id="rId7"/>
    <p:sldId id="272" r:id="rId8"/>
    <p:sldId id="271" r:id="rId9"/>
    <p:sldId id="273" r:id="rId10"/>
    <p:sldId id="268" r:id="rId11"/>
    <p:sldId id="270" r:id="rId12"/>
    <p:sldId id="274" r:id="rId13"/>
    <p:sldId id="275" r:id="rId14"/>
    <p:sldId id="276" r:id="rId15"/>
    <p:sldId id="261" r:id="rId16"/>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7" d="100"/>
          <a:sy n="87" d="100"/>
        </p:scale>
        <p:origin x="51" y="46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B770E372-DF28-4DD0-B9ED-A3625A0BAE1F}" type="datetimeFigureOut">
              <a:rPr lang="en-IN" smtClean="0"/>
              <a:t>15-03-2018</a:t>
            </a:fld>
            <a:endParaRPr lang="en-IN"/>
          </a:p>
        </p:txBody>
      </p:sp>
      <p:sp>
        <p:nvSpPr>
          <p:cNvPr id="4" name="Footer Placeholder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9C92632F-76DC-4D4B-BCD6-B1B0007A0A63}" type="slidenum">
              <a:rPr lang="en-IN" smtClean="0"/>
              <a:t>‹Nº›</a:t>
            </a:fld>
            <a:endParaRPr lang="en-IN"/>
          </a:p>
        </p:txBody>
      </p:sp>
    </p:spTree>
    <p:extLst>
      <p:ext uri="{BB962C8B-B14F-4D97-AF65-F5344CB8AC3E}">
        <p14:creationId xmlns:p14="http://schemas.microsoft.com/office/powerpoint/2010/main" val="4235978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C1EC28E6-103D-4EF3-A796-1061A1F87D71}" type="datetimeFigureOut">
              <a:rPr lang="en-IN" smtClean="0"/>
              <a:t>15-03-2018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EBD1BF2-86B9-4799-B58C-718FD935420F}" type="slidenum">
              <a:rPr lang="en-IN" smtClean="0"/>
              <a:t>‹Nº›</a:t>
            </a:fld>
            <a:endParaRPr lang="en-IN"/>
          </a:p>
        </p:txBody>
      </p:sp>
    </p:spTree>
    <p:extLst>
      <p:ext uri="{BB962C8B-B14F-4D97-AF65-F5344CB8AC3E}">
        <p14:creationId xmlns:p14="http://schemas.microsoft.com/office/powerpoint/2010/main" val="2647948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C1EC28E6-103D-4EF3-A796-1061A1F87D71}" type="datetimeFigureOut">
              <a:rPr lang="en-IN" smtClean="0"/>
              <a:t>15-03-2018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EBD1BF2-86B9-4799-B58C-718FD935420F}" type="slidenum">
              <a:rPr lang="en-IN" smtClean="0"/>
              <a:t>‹Nº›</a:t>
            </a:fld>
            <a:endParaRPr lang="en-IN"/>
          </a:p>
        </p:txBody>
      </p:sp>
    </p:spTree>
    <p:extLst>
      <p:ext uri="{BB962C8B-B14F-4D97-AF65-F5344CB8AC3E}">
        <p14:creationId xmlns:p14="http://schemas.microsoft.com/office/powerpoint/2010/main" val="263295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C1EC28E6-103D-4EF3-A796-1061A1F87D71}" type="datetimeFigureOut">
              <a:rPr lang="en-IN" smtClean="0"/>
              <a:t>15-03-2018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EBD1BF2-86B9-4799-B58C-718FD935420F}" type="slidenum">
              <a:rPr lang="en-IN" smtClean="0"/>
              <a:t>‹Nº›</a:t>
            </a:fld>
            <a:endParaRPr lang="en-IN"/>
          </a:p>
        </p:txBody>
      </p:sp>
    </p:spTree>
    <p:extLst>
      <p:ext uri="{BB962C8B-B14F-4D97-AF65-F5344CB8AC3E}">
        <p14:creationId xmlns:p14="http://schemas.microsoft.com/office/powerpoint/2010/main" val="2365722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C1EC28E6-103D-4EF3-A796-1061A1F87D71}" type="datetimeFigureOut">
              <a:rPr lang="en-IN" smtClean="0"/>
              <a:t>15-03-2018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EBD1BF2-86B9-4799-B58C-718FD935420F}" type="slidenum">
              <a:rPr lang="en-IN" smtClean="0"/>
              <a:t>‹Nº›</a:t>
            </a:fld>
            <a:endParaRPr lang="en-IN"/>
          </a:p>
        </p:txBody>
      </p:sp>
    </p:spTree>
    <p:extLst>
      <p:ext uri="{BB962C8B-B14F-4D97-AF65-F5344CB8AC3E}">
        <p14:creationId xmlns:p14="http://schemas.microsoft.com/office/powerpoint/2010/main" val="3767979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EC28E6-103D-4EF3-A796-1061A1F87D71}" type="datetimeFigureOut">
              <a:rPr lang="en-IN" smtClean="0"/>
              <a:t>15-03-2018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EBD1BF2-86B9-4799-B58C-718FD935420F}" type="slidenum">
              <a:rPr lang="en-IN" smtClean="0"/>
              <a:t>‹Nº›</a:t>
            </a:fld>
            <a:endParaRPr lang="en-IN"/>
          </a:p>
        </p:txBody>
      </p:sp>
    </p:spTree>
    <p:extLst>
      <p:ext uri="{BB962C8B-B14F-4D97-AF65-F5344CB8AC3E}">
        <p14:creationId xmlns:p14="http://schemas.microsoft.com/office/powerpoint/2010/main" val="3242721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C1EC28E6-103D-4EF3-A796-1061A1F87D71}" type="datetimeFigureOut">
              <a:rPr lang="en-IN" smtClean="0"/>
              <a:t>15-03-2018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EBD1BF2-86B9-4799-B58C-718FD935420F}" type="slidenum">
              <a:rPr lang="en-IN" smtClean="0"/>
              <a:t>‹Nº›</a:t>
            </a:fld>
            <a:endParaRPr lang="en-IN"/>
          </a:p>
        </p:txBody>
      </p:sp>
    </p:spTree>
    <p:extLst>
      <p:ext uri="{BB962C8B-B14F-4D97-AF65-F5344CB8AC3E}">
        <p14:creationId xmlns:p14="http://schemas.microsoft.com/office/powerpoint/2010/main" val="2595899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C1EC28E6-103D-4EF3-A796-1061A1F87D71}" type="datetimeFigureOut">
              <a:rPr lang="en-IN" smtClean="0"/>
              <a:t>15-03-2018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EBD1BF2-86B9-4799-B58C-718FD935420F}" type="slidenum">
              <a:rPr lang="en-IN" smtClean="0"/>
              <a:t>‹Nº›</a:t>
            </a:fld>
            <a:endParaRPr lang="en-IN"/>
          </a:p>
        </p:txBody>
      </p:sp>
    </p:spTree>
    <p:extLst>
      <p:ext uri="{BB962C8B-B14F-4D97-AF65-F5344CB8AC3E}">
        <p14:creationId xmlns:p14="http://schemas.microsoft.com/office/powerpoint/2010/main" val="348703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C1EC28E6-103D-4EF3-A796-1061A1F87D71}" type="datetimeFigureOut">
              <a:rPr lang="en-IN" smtClean="0"/>
              <a:t>15-03-2018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EBD1BF2-86B9-4799-B58C-718FD935420F}" type="slidenum">
              <a:rPr lang="en-IN" smtClean="0"/>
              <a:t>‹Nº›</a:t>
            </a:fld>
            <a:endParaRPr lang="en-IN"/>
          </a:p>
        </p:txBody>
      </p:sp>
    </p:spTree>
    <p:extLst>
      <p:ext uri="{BB962C8B-B14F-4D97-AF65-F5344CB8AC3E}">
        <p14:creationId xmlns:p14="http://schemas.microsoft.com/office/powerpoint/2010/main" val="1859474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EC28E6-103D-4EF3-A796-1061A1F87D71}" type="datetimeFigureOut">
              <a:rPr lang="en-IN" smtClean="0"/>
              <a:t>15-03-2018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EBD1BF2-86B9-4799-B58C-718FD935420F}" type="slidenum">
              <a:rPr lang="en-IN" smtClean="0"/>
              <a:t>‹Nº›</a:t>
            </a:fld>
            <a:endParaRPr lang="en-IN"/>
          </a:p>
        </p:txBody>
      </p:sp>
    </p:spTree>
    <p:extLst>
      <p:ext uri="{BB962C8B-B14F-4D97-AF65-F5344CB8AC3E}">
        <p14:creationId xmlns:p14="http://schemas.microsoft.com/office/powerpoint/2010/main" val="2899598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EC28E6-103D-4EF3-A796-1061A1F87D71}" type="datetimeFigureOut">
              <a:rPr lang="en-IN" smtClean="0"/>
              <a:t>15-03-2018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EBD1BF2-86B9-4799-B58C-718FD935420F}" type="slidenum">
              <a:rPr lang="en-IN" smtClean="0"/>
              <a:t>‹Nº›</a:t>
            </a:fld>
            <a:endParaRPr lang="en-IN"/>
          </a:p>
        </p:txBody>
      </p:sp>
    </p:spTree>
    <p:extLst>
      <p:ext uri="{BB962C8B-B14F-4D97-AF65-F5344CB8AC3E}">
        <p14:creationId xmlns:p14="http://schemas.microsoft.com/office/powerpoint/2010/main" val="1040286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EC28E6-103D-4EF3-A796-1061A1F87D71}" type="datetimeFigureOut">
              <a:rPr lang="en-IN" smtClean="0"/>
              <a:t>15-03-2018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EBD1BF2-86B9-4799-B58C-718FD935420F}" type="slidenum">
              <a:rPr lang="en-IN" smtClean="0"/>
              <a:t>‹Nº›</a:t>
            </a:fld>
            <a:endParaRPr lang="en-IN"/>
          </a:p>
        </p:txBody>
      </p:sp>
    </p:spTree>
    <p:extLst>
      <p:ext uri="{BB962C8B-B14F-4D97-AF65-F5344CB8AC3E}">
        <p14:creationId xmlns:p14="http://schemas.microsoft.com/office/powerpoint/2010/main" val="971039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EC28E6-103D-4EF3-A796-1061A1F87D71}" type="datetimeFigureOut">
              <a:rPr lang="en-IN" smtClean="0"/>
              <a:t>15-03-2018</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BD1BF2-86B9-4799-B58C-718FD935420F}" type="slidenum">
              <a:rPr lang="en-IN" smtClean="0"/>
              <a:t>‹Nº›</a:t>
            </a:fld>
            <a:endParaRPr lang="en-IN"/>
          </a:p>
        </p:txBody>
      </p:sp>
    </p:spTree>
    <p:extLst>
      <p:ext uri="{BB962C8B-B14F-4D97-AF65-F5344CB8AC3E}">
        <p14:creationId xmlns:p14="http://schemas.microsoft.com/office/powerpoint/2010/main" val="458559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5.emf"/><Relationship Id="rId5" Type="http://schemas.openxmlformats.org/officeDocument/2006/relationships/oleObject" Target="../embeddings/oleObject4.bin"/><Relationship Id="rId4" Type="http://schemas.openxmlformats.org/officeDocument/2006/relationships/image" Target="../media/image3.emf"/></Relationships>
</file>

<file path=ppt/slides/_rels/slide13.xml.rels><?xml version="1.0" encoding="UTF-8" standalone="yes"?>
<Relationships xmlns="http://schemas.openxmlformats.org/package/2006/relationships"><Relationship Id="rId2" Type="http://schemas.openxmlformats.org/officeDocument/2006/relationships/hyperlink" Target="Generic%20Audit%20Proces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oleObject" Target="../embeddings/oleObject3.bin"/><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2" Type="http://schemas.openxmlformats.org/officeDocument/2006/relationships/hyperlink" Target="Survey%20Draft%20Documentation%20IT%20Audit,%20%20SAI%20Mexico.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0608" y="1470093"/>
            <a:ext cx="11320530" cy="2387600"/>
          </a:xfrm>
        </p:spPr>
        <p:txBody>
          <a:bodyPr>
            <a:normAutofit fontScale="90000"/>
          </a:bodyPr>
          <a:lstStyle/>
          <a:p>
            <a:r>
              <a:rPr lang="en-US" dirty="0"/>
              <a:t>Documentation Requirements of an IT Audit including Audit Management System (Area: Audit Process)</a:t>
            </a:r>
            <a:endParaRPr lang="en-IN" dirty="0"/>
          </a:p>
        </p:txBody>
      </p:sp>
      <p:sp>
        <p:nvSpPr>
          <p:cNvPr id="3" name="Subtitle 2"/>
          <p:cNvSpPr>
            <a:spLocks noGrp="1"/>
          </p:cNvSpPr>
          <p:nvPr>
            <p:ph type="subTitle" idx="1"/>
          </p:nvPr>
        </p:nvSpPr>
        <p:spPr>
          <a:xfrm>
            <a:off x="1524000" y="3857693"/>
            <a:ext cx="9144000" cy="1655762"/>
          </a:xfrm>
        </p:spPr>
        <p:txBody>
          <a:bodyPr>
            <a:normAutofit/>
          </a:bodyPr>
          <a:lstStyle/>
          <a:p>
            <a:r>
              <a:rPr lang="en-IN" dirty="0"/>
              <a:t>A presentation by</a:t>
            </a:r>
          </a:p>
          <a:p>
            <a:r>
              <a:rPr lang="en-IN" dirty="0"/>
              <a:t>SAIs  </a:t>
            </a:r>
            <a:r>
              <a:rPr lang="es-MX" b="1" dirty="0"/>
              <a:t>AFROSAI-E, Bangladesh, China, Ecuador, Georgia, India, Indonesia, Iraq, Kuwait, and </a:t>
            </a:r>
            <a:r>
              <a:rPr lang="es-MX" b="1" dirty="0" err="1"/>
              <a:t>Mexico</a:t>
            </a:r>
            <a:endParaRPr lang="es-MX" dirty="0"/>
          </a:p>
        </p:txBody>
      </p:sp>
    </p:spTree>
    <p:extLst>
      <p:ext uri="{BB962C8B-B14F-4D97-AF65-F5344CB8AC3E}">
        <p14:creationId xmlns:p14="http://schemas.microsoft.com/office/powerpoint/2010/main" val="1024454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 Project Initiation Document</a:t>
            </a:r>
            <a:endParaRPr lang="en-IN" dirty="0"/>
          </a:p>
        </p:txBody>
      </p:sp>
      <p:sp>
        <p:nvSpPr>
          <p:cNvPr id="6" name="Marcador de contenido 5"/>
          <p:cNvSpPr>
            <a:spLocks noGrp="1"/>
          </p:cNvSpPr>
          <p:nvPr>
            <p:ph idx="1"/>
          </p:nvPr>
        </p:nvSpPr>
        <p:spPr>
          <a:xfrm>
            <a:off x="464712" y="1349107"/>
            <a:ext cx="6956739" cy="4351338"/>
          </a:xfrm>
        </p:spPr>
        <p:txBody>
          <a:bodyPr>
            <a:noAutofit/>
          </a:bodyPr>
          <a:lstStyle/>
          <a:p>
            <a:pPr marL="0" indent="0">
              <a:buNone/>
            </a:pPr>
            <a:r>
              <a:rPr lang="en-US" sz="2400" b="1" dirty="0"/>
              <a:t>Audit Management System (AMS)</a:t>
            </a:r>
            <a:endParaRPr lang="es-MX" sz="2400" dirty="0"/>
          </a:p>
          <a:p>
            <a:pPr marL="0" indent="0">
              <a:buNone/>
            </a:pPr>
            <a:r>
              <a:rPr lang="en-US" sz="2400" b="1" dirty="0"/>
              <a:t>Issues to be covered/Scope of the project</a:t>
            </a:r>
          </a:p>
          <a:p>
            <a:r>
              <a:rPr lang="en-US" sz="1600" dirty="0"/>
              <a:t>In order to  identify if there is a Generic Audit Process or part of the process that is common and produce value to the majority of SAIs:</a:t>
            </a:r>
            <a:endParaRPr lang="es-MX" sz="1600" dirty="0"/>
          </a:p>
          <a:p>
            <a:pPr lvl="0"/>
            <a:r>
              <a:rPr lang="en-US" sz="1600" dirty="0"/>
              <a:t>A first approach of a Generic Audit Process with functional requirements will be developed by members of this project.</a:t>
            </a:r>
            <a:endParaRPr lang="es-MX" sz="1600" dirty="0"/>
          </a:p>
          <a:p>
            <a:pPr lvl="0"/>
            <a:r>
              <a:rPr lang="en-US" sz="1600" dirty="0"/>
              <a:t>An enhanced version of the Generic Audit Process with functional requirements will be developed with the feedback of the members of the WGITA.</a:t>
            </a:r>
            <a:endParaRPr lang="es-MX" sz="1600" dirty="0"/>
          </a:p>
          <a:p>
            <a:pPr lvl="0"/>
            <a:r>
              <a:rPr lang="en-US" sz="1600" dirty="0"/>
              <a:t>A survey will be conducted with all SAIs to identify if the result is Generic Audit Process or part of the process is common to the majority of SAIs and the level value that the functional requirements produce to each SAI. </a:t>
            </a:r>
            <a:endParaRPr lang="es-MX" sz="1600" dirty="0"/>
          </a:p>
          <a:p>
            <a:r>
              <a:rPr lang="en-US" sz="1600" dirty="0"/>
              <a:t>With the result of the survey, a feasibility analysis for the AMS will be done with the process or part of the process that produce more value to the majority of SAIs.</a:t>
            </a:r>
            <a:endParaRPr lang="es-MX" sz="1600" dirty="0"/>
          </a:p>
          <a:p>
            <a:r>
              <a:rPr lang="en-US" sz="1600" dirty="0"/>
              <a:t>It the AMS is feasible, a business case will be developed describing: objective, scope costs, resources, sponsors, schedules, risks, tasks and benefits, and also a project plan with development phases, resources allocation, INTOSAI and external participation, milestones, project leader.</a:t>
            </a:r>
            <a:endParaRPr lang="es-MX" sz="1600" dirty="0"/>
          </a:p>
          <a:p>
            <a:pPr marL="0" indent="0">
              <a:buNone/>
            </a:pPr>
            <a:endParaRPr lang="en-US" sz="1600" dirty="0"/>
          </a:p>
        </p:txBody>
      </p:sp>
      <p:sp>
        <p:nvSpPr>
          <p:cNvPr id="4" name="Rectángulo 3"/>
          <p:cNvSpPr/>
          <p:nvPr/>
        </p:nvSpPr>
        <p:spPr>
          <a:xfrm>
            <a:off x="7524482" y="1799677"/>
            <a:ext cx="3829318" cy="2446824"/>
          </a:xfrm>
          <a:prstGeom prst="rect">
            <a:avLst/>
          </a:prstGeom>
        </p:spPr>
        <p:txBody>
          <a:bodyPr wrap="square">
            <a:spAutoFit/>
          </a:bodyPr>
          <a:lstStyle/>
          <a:p>
            <a:pPr lvl="0">
              <a:lnSpc>
                <a:spcPct val="90000"/>
              </a:lnSpc>
              <a:spcBef>
                <a:spcPts val="1000"/>
              </a:spcBef>
              <a:spcAft>
                <a:spcPts val="1200"/>
              </a:spcAft>
            </a:pPr>
            <a:r>
              <a:rPr lang="en-US" sz="2000" b="1" dirty="0"/>
              <a:t>Deliverables</a:t>
            </a:r>
          </a:p>
          <a:p>
            <a:pPr marL="342900" lvl="0" indent="-342900">
              <a:spcBef>
                <a:spcPts val="1200"/>
              </a:spcBef>
              <a:spcAft>
                <a:spcPts val="1200"/>
              </a:spcAft>
              <a:buFont typeface="Symbol" panose="05050102010706020507" pitchFamily="18" charset="2"/>
              <a:buChar char=""/>
            </a:pPr>
            <a:r>
              <a:rPr lang="en-US" sz="1600" dirty="0">
                <a:solidFill>
                  <a:srgbClr val="000000"/>
                </a:solidFill>
                <a:latin typeface="Arial" panose="020B0604020202020204" pitchFamily="34" charset="0"/>
                <a:ea typeface="Times New Roman" panose="02020603050405020304" pitchFamily="18" charset="0"/>
              </a:rPr>
              <a:t>Generic Audit Management Process</a:t>
            </a:r>
            <a:endParaRPr lang="es-MX" dirty="0">
              <a:solidFill>
                <a:srgbClr val="000000"/>
              </a:solidFill>
              <a:latin typeface="Times New Roman" panose="02020603050405020304" pitchFamily="18" charset="0"/>
              <a:ea typeface="Times New Roman" panose="02020603050405020304" pitchFamily="18" charset="0"/>
            </a:endParaRPr>
          </a:p>
          <a:p>
            <a:pPr marL="342900" lvl="0" indent="-342900">
              <a:spcBef>
                <a:spcPts val="1200"/>
              </a:spcBef>
              <a:spcAft>
                <a:spcPts val="1200"/>
              </a:spcAft>
              <a:buFont typeface="Symbol" panose="05050102010706020507" pitchFamily="18" charset="2"/>
              <a:buChar char=""/>
            </a:pPr>
            <a:r>
              <a:rPr lang="en-US" sz="1600" dirty="0">
                <a:solidFill>
                  <a:srgbClr val="000000"/>
                </a:solidFill>
                <a:latin typeface="Arial" panose="020B0604020202020204" pitchFamily="34" charset="0"/>
                <a:ea typeface="Times New Roman" panose="02020603050405020304" pitchFamily="18" charset="0"/>
              </a:rPr>
              <a:t>Feasibility analysis</a:t>
            </a:r>
            <a:endParaRPr lang="es-MX" dirty="0">
              <a:solidFill>
                <a:srgbClr val="000000"/>
              </a:solidFill>
              <a:latin typeface="Times New Roman" panose="02020603050405020304" pitchFamily="18" charset="0"/>
              <a:ea typeface="Times New Roman" panose="02020603050405020304" pitchFamily="18" charset="0"/>
            </a:endParaRPr>
          </a:p>
          <a:p>
            <a:pPr marL="342900" lvl="0" indent="-342900">
              <a:spcAft>
                <a:spcPts val="600"/>
              </a:spcAft>
              <a:buFont typeface="Symbol" panose="05050102010706020507" pitchFamily="18" charset="2"/>
              <a:buChar char=""/>
            </a:pPr>
            <a:r>
              <a:rPr lang="en-US" sz="1600" dirty="0">
                <a:solidFill>
                  <a:srgbClr val="000000"/>
                </a:solidFill>
                <a:latin typeface="Arial" panose="020B0604020202020204" pitchFamily="34" charset="0"/>
                <a:ea typeface="Times New Roman" panose="02020603050405020304" pitchFamily="18" charset="0"/>
              </a:rPr>
              <a:t>Business Cases (if it  is feasible)</a:t>
            </a:r>
            <a:endParaRPr lang="es-MX" dirty="0">
              <a:solidFill>
                <a:srgbClr val="000000"/>
              </a:solidFill>
              <a:latin typeface="Times New Roman" panose="02020603050405020304" pitchFamily="18" charset="0"/>
              <a:ea typeface="Times New Roman" panose="02020603050405020304" pitchFamily="18" charset="0"/>
            </a:endParaRPr>
          </a:p>
          <a:p>
            <a:pPr marL="342900" lvl="0" indent="-342900">
              <a:spcAft>
                <a:spcPts val="600"/>
              </a:spcAft>
              <a:buFont typeface="Symbol" panose="05050102010706020507" pitchFamily="18" charset="2"/>
              <a:buChar char=""/>
            </a:pPr>
            <a:r>
              <a:rPr lang="en-US" sz="1600" dirty="0">
                <a:solidFill>
                  <a:srgbClr val="000000"/>
                </a:solidFill>
                <a:latin typeface="Arial" panose="020B0604020202020204" pitchFamily="34" charset="0"/>
                <a:ea typeface="Times New Roman" panose="02020603050405020304" pitchFamily="18" charset="0"/>
              </a:rPr>
              <a:t>Project plan (if the business case is approved)</a:t>
            </a:r>
            <a:endParaRPr lang="es-MX"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64612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974"/>
            <a:ext cx="12544023" cy="948520"/>
          </a:xfrm>
        </p:spPr>
        <p:txBody>
          <a:bodyPr>
            <a:noAutofit/>
          </a:bodyPr>
          <a:lstStyle/>
          <a:p>
            <a:r>
              <a:rPr lang="en-IN" sz="3600" dirty="0"/>
              <a:t>Original Project Plan 2 </a:t>
            </a:r>
            <a:r>
              <a:rPr lang="en-US" sz="3600" dirty="0"/>
              <a:t>Audit Management System</a:t>
            </a:r>
            <a:br>
              <a:rPr lang="es-MX" sz="3600" dirty="0"/>
            </a:br>
            <a:endParaRPr lang="en-IN" sz="3600" dirty="0"/>
          </a:p>
        </p:txBody>
      </p:sp>
      <p:graphicFrame>
        <p:nvGraphicFramePr>
          <p:cNvPr id="7" name="Objeto 6"/>
          <p:cNvGraphicFramePr>
            <a:graphicFrameLocks noChangeAspect="1"/>
          </p:cNvGraphicFramePr>
          <p:nvPr>
            <p:extLst>
              <p:ext uri="{D42A27DB-BD31-4B8C-83A1-F6EECF244321}">
                <p14:modId xmlns:p14="http://schemas.microsoft.com/office/powerpoint/2010/main" val="233651689"/>
              </p:ext>
            </p:extLst>
          </p:nvPr>
        </p:nvGraphicFramePr>
        <p:xfrm>
          <a:off x="550930" y="749234"/>
          <a:ext cx="10602174" cy="6083826"/>
        </p:xfrm>
        <a:graphic>
          <a:graphicData uri="http://schemas.openxmlformats.org/presentationml/2006/ole">
            <mc:AlternateContent xmlns:mc="http://schemas.openxmlformats.org/markup-compatibility/2006">
              <mc:Choice xmlns:v="urn:schemas-microsoft-com:vml" Requires="v">
                <p:oleObj spid="_x0000_s5137" name="Hoja de cálculo" r:id="rId3" imgW="21840746" imgH="12534788" progId="Excel.Sheet.12">
                  <p:embed/>
                </p:oleObj>
              </mc:Choice>
              <mc:Fallback>
                <p:oleObj name="Hoja de cálculo" r:id="rId3" imgW="21840746" imgH="12534788" progId="Excel.Sheet.12">
                  <p:embed/>
                  <p:pic>
                    <p:nvPicPr>
                      <p:cNvPr id="0" name=""/>
                      <p:cNvPicPr/>
                      <p:nvPr/>
                    </p:nvPicPr>
                    <p:blipFill>
                      <a:blip r:embed="rId4"/>
                      <a:stretch>
                        <a:fillRect/>
                      </a:stretch>
                    </p:blipFill>
                    <p:spPr>
                      <a:xfrm>
                        <a:off x="550930" y="749234"/>
                        <a:ext cx="10602174" cy="6083826"/>
                      </a:xfrm>
                      <a:prstGeom prst="rect">
                        <a:avLst/>
                      </a:prstGeom>
                    </p:spPr>
                  </p:pic>
                </p:oleObj>
              </mc:Fallback>
            </mc:AlternateContent>
          </a:graphicData>
        </a:graphic>
      </p:graphicFrame>
    </p:spTree>
    <p:extLst>
      <p:ext uri="{BB962C8B-B14F-4D97-AF65-F5344CB8AC3E}">
        <p14:creationId xmlns:p14="http://schemas.microsoft.com/office/powerpoint/2010/main" val="338588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974"/>
            <a:ext cx="12544023" cy="948520"/>
          </a:xfrm>
        </p:spPr>
        <p:txBody>
          <a:bodyPr>
            <a:noAutofit/>
          </a:bodyPr>
          <a:lstStyle/>
          <a:p>
            <a:r>
              <a:rPr lang="en-IN" sz="3600" dirty="0"/>
              <a:t>Updated Project Plan 2 </a:t>
            </a:r>
            <a:r>
              <a:rPr lang="en-US" sz="3600" dirty="0"/>
              <a:t>Audit Management System</a:t>
            </a:r>
            <a:br>
              <a:rPr lang="es-MX" sz="3600" dirty="0"/>
            </a:br>
            <a:endParaRPr lang="en-IN" sz="3600" dirty="0"/>
          </a:p>
        </p:txBody>
      </p:sp>
      <p:graphicFrame>
        <p:nvGraphicFramePr>
          <p:cNvPr id="8" name="Objeto 7">
            <a:extLst>
              <a:ext uri="{FF2B5EF4-FFF2-40B4-BE49-F238E27FC236}">
                <a16:creationId xmlns:a16="http://schemas.microsoft.com/office/drawing/2014/main" id="{DCB815E9-CEB7-4892-9022-F02B0B9BE468}"/>
              </a:ext>
            </a:extLst>
          </p:cNvPr>
          <p:cNvGraphicFramePr>
            <a:graphicFrameLocks noChangeAspect="1"/>
          </p:cNvGraphicFramePr>
          <p:nvPr>
            <p:extLst>
              <p:ext uri="{D42A27DB-BD31-4B8C-83A1-F6EECF244321}">
                <p14:modId xmlns:p14="http://schemas.microsoft.com/office/powerpoint/2010/main" val="2857840577"/>
              </p:ext>
            </p:extLst>
          </p:nvPr>
        </p:nvGraphicFramePr>
        <p:xfrm>
          <a:off x="677662" y="6143282"/>
          <a:ext cx="6418519" cy="510816"/>
        </p:xfrm>
        <a:graphic>
          <a:graphicData uri="http://schemas.openxmlformats.org/presentationml/2006/ole">
            <mc:AlternateContent xmlns:mc="http://schemas.openxmlformats.org/markup-compatibility/2006">
              <mc:Choice xmlns:v="urn:schemas-microsoft-com:vml" Requires="v">
                <p:oleObj spid="_x0000_s7178" name="Worksheet" r:id="rId3" imgW="6881950" imgH="547821" progId="Excel.Sheet.12">
                  <p:embed/>
                </p:oleObj>
              </mc:Choice>
              <mc:Fallback>
                <p:oleObj name="Worksheet" r:id="rId3" imgW="6881950" imgH="547821" progId="Excel.Sheet.12">
                  <p:embed/>
                  <p:pic>
                    <p:nvPicPr>
                      <p:cNvPr id="10" name="Objeto 9">
                        <a:extLst>
                          <a:ext uri="{FF2B5EF4-FFF2-40B4-BE49-F238E27FC236}">
                            <a16:creationId xmlns:a16="http://schemas.microsoft.com/office/drawing/2014/main" id="{AB8362C0-36FF-4F4E-8451-656A6BFC420F}"/>
                          </a:ext>
                        </a:extLst>
                      </p:cNvPr>
                      <p:cNvPicPr/>
                      <p:nvPr/>
                    </p:nvPicPr>
                    <p:blipFill>
                      <a:blip r:embed="rId4"/>
                      <a:stretch>
                        <a:fillRect/>
                      </a:stretch>
                    </p:blipFill>
                    <p:spPr>
                      <a:xfrm>
                        <a:off x="677662" y="6143282"/>
                        <a:ext cx="6418519" cy="510816"/>
                      </a:xfrm>
                      <a:prstGeom prst="rect">
                        <a:avLst/>
                      </a:prstGeom>
                    </p:spPr>
                  </p:pic>
                </p:oleObj>
              </mc:Fallback>
            </mc:AlternateContent>
          </a:graphicData>
        </a:graphic>
      </p:graphicFrame>
      <p:graphicFrame>
        <p:nvGraphicFramePr>
          <p:cNvPr id="6" name="Objeto 5">
            <a:extLst>
              <a:ext uri="{FF2B5EF4-FFF2-40B4-BE49-F238E27FC236}">
                <a16:creationId xmlns:a16="http://schemas.microsoft.com/office/drawing/2014/main" id="{B4544A5D-C177-42B9-A64D-721ECC289BC2}"/>
              </a:ext>
            </a:extLst>
          </p:cNvPr>
          <p:cNvGraphicFramePr>
            <a:graphicFrameLocks noChangeAspect="1"/>
          </p:cNvGraphicFramePr>
          <p:nvPr>
            <p:extLst>
              <p:ext uri="{D42A27DB-BD31-4B8C-83A1-F6EECF244321}">
                <p14:modId xmlns:p14="http://schemas.microsoft.com/office/powerpoint/2010/main" val="4097441614"/>
              </p:ext>
            </p:extLst>
          </p:nvPr>
        </p:nvGraphicFramePr>
        <p:xfrm>
          <a:off x="103252" y="944246"/>
          <a:ext cx="11985495" cy="4662613"/>
        </p:xfrm>
        <a:graphic>
          <a:graphicData uri="http://schemas.openxmlformats.org/presentationml/2006/ole">
            <mc:AlternateContent xmlns:mc="http://schemas.openxmlformats.org/markup-compatibility/2006">
              <mc:Choice xmlns:v="urn:schemas-microsoft-com:vml" Requires="v">
                <p:oleObj spid="_x0000_s7179" name="Worksheet" r:id="rId5" imgW="26136577" imgH="7272308" progId="Excel.Sheet.12">
                  <p:embed/>
                </p:oleObj>
              </mc:Choice>
              <mc:Fallback>
                <p:oleObj name="Worksheet" r:id="rId5" imgW="26136577" imgH="7272308" progId="Excel.Sheet.12">
                  <p:embed/>
                  <p:pic>
                    <p:nvPicPr>
                      <p:cNvPr id="0" name=""/>
                      <p:cNvPicPr/>
                      <p:nvPr/>
                    </p:nvPicPr>
                    <p:blipFill>
                      <a:blip r:embed="rId6"/>
                      <a:stretch>
                        <a:fillRect/>
                      </a:stretch>
                    </p:blipFill>
                    <p:spPr>
                      <a:xfrm>
                        <a:off x="103252" y="944246"/>
                        <a:ext cx="11985495" cy="4662613"/>
                      </a:xfrm>
                      <a:prstGeom prst="rect">
                        <a:avLst/>
                      </a:prstGeom>
                    </p:spPr>
                  </p:pic>
                </p:oleObj>
              </mc:Fallback>
            </mc:AlternateContent>
          </a:graphicData>
        </a:graphic>
      </p:graphicFrame>
    </p:spTree>
    <p:extLst>
      <p:ext uri="{BB962C8B-B14F-4D97-AF65-F5344CB8AC3E}">
        <p14:creationId xmlns:p14="http://schemas.microsoft.com/office/powerpoint/2010/main" val="4278014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CA2179-99B3-478C-B3C7-BA1D5800B7E8}"/>
              </a:ext>
            </a:extLst>
          </p:cNvPr>
          <p:cNvSpPr>
            <a:spLocks noGrp="1"/>
          </p:cNvSpPr>
          <p:nvPr>
            <p:ph type="title"/>
          </p:nvPr>
        </p:nvSpPr>
        <p:spPr>
          <a:xfrm>
            <a:off x="142361" y="337748"/>
            <a:ext cx="12232153" cy="1325563"/>
          </a:xfrm>
        </p:spPr>
        <p:txBody>
          <a:bodyPr>
            <a:noAutofit/>
          </a:bodyPr>
          <a:lstStyle/>
          <a:p>
            <a:r>
              <a:rPr lang="en-US" sz="3200" dirty="0"/>
              <a:t>Audit Management System</a:t>
            </a:r>
            <a:br>
              <a:rPr lang="en-US" sz="3200" dirty="0"/>
            </a:br>
            <a:r>
              <a:rPr lang="en-US" sz="3200" dirty="0"/>
              <a:t>			Deliverables</a:t>
            </a:r>
            <a:br>
              <a:rPr lang="es-MX" sz="3200" dirty="0"/>
            </a:br>
            <a:endParaRPr lang="es-MX" sz="3200" dirty="0"/>
          </a:p>
        </p:txBody>
      </p:sp>
      <p:sp>
        <p:nvSpPr>
          <p:cNvPr id="3" name="Marcador de contenido 2">
            <a:extLst>
              <a:ext uri="{FF2B5EF4-FFF2-40B4-BE49-F238E27FC236}">
                <a16:creationId xmlns:a16="http://schemas.microsoft.com/office/drawing/2014/main" id="{63B3ECA8-FA87-4837-B512-933D4BE23F7C}"/>
              </a:ext>
            </a:extLst>
          </p:cNvPr>
          <p:cNvSpPr>
            <a:spLocks noGrp="1"/>
          </p:cNvSpPr>
          <p:nvPr>
            <p:ph idx="1"/>
          </p:nvPr>
        </p:nvSpPr>
        <p:spPr>
          <a:xfrm>
            <a:off x="882004" y="1568279"/>
            <a:ext cx="10515600" cy="4351338"/>
          </a:xfrm>
        </p:spPr>
        <p:txBody>
          <a:bodyPr>
            <a:normAutofit fontScale="70000" lnSpcReduction="20000"/>
          </a:bodyPr>
          <a:lstStyle/>
          <a:p>
            <a:r>
              <a:rPr lang="en-US" dirty="0"/>
              <a:t>Investigation of Generic Audit Process, with available public SAI web information, and results of technical surveys, main conclusions</a:t>
            </a:r>
          </a:p>
          <a:p>
            <a:pPr lvl="1"/>
            <a:r>
              <a:rPr lang="en-US" dirty="0"/>
              <a:t>Many SAIs follow the INTOSAI General Process</a:t>
            </a:r>
          </a:p>
          <a:p>
            <a:pPr lvl="1"/>
            <a:r>
              <a:rPr lang="en-US" dirty="0"/>
              <a:t>SAIs own subprocess and activities, difficult to standardize at these levels</a:t>
            </a:r>
          </a:p>
          <a:p>
            <a:pPr lvl="1"/>
            <a:r>
              <a:rPr lang="en-US" dirty="0"/>
              <a:t>Particular SAI attributions (related to the country regulation)</a:t>
            </a:r>
          </a:p>
          <a:p>
            <a:pPr lvl="1"/>
            <a:r>
              <a:rPr lang="en-US" dirty="0"/>
              <a:t>Common use of commercial software for word processing, project management, spreadsheets (e.g. </a:t>
            </a:r>
            <a:r>
              <a:rPr lang="en-US" dirty="0" err="1"/>
              <a:t>Ms</a:t>
            </a:r>
            <a:r>
              <a:rPr lang="en-US" dirty="0"/>
              <a:t> Office, acrobat)</a:t>
            </a:r>
          </a:p>
          <a:p>
            <a:pPr lvl="1"/>
            <a:r>
              <a:rPr lang="en-US" dirty="0"/>
              <a:t>Customization of risk assessment and control evaluation methodologies</a:t>
            </a:r>
          </a:p>
          <a:p>
            <a:pPr lvl="1"/>
            <a:r>
              <a:rPr lang="en-US" dirty="0"/>
              <a:t>Common implementations of BI and data analytics applications (e.g. click view, Tableau)</a:t>
            </a:r>
          </a:p>
          <a:p>
            <a:r>
              <a:rPr lang="en-US" dirty="0"/>
              <a:t>With the analysis of the conclusions, the Generic Audit Process should take in consideration:</a:t>
            </a:r>
          </a:p>
          <a:p>
            <a:pPr lvl="1"/>
            <a:r>
              <a:rPr lang="en-US" dirty="0"/>
              <a:t>Define general functionalities that could be customized to particular sub process and activities of each SAI</a:t>
            </a:r>
          </a:p>
          <a:p>
            <a:pPr lvl="1"/>
            <a:r>
              <a:rPr lang="en-US" dirty="0"/>
              <a:t>Integrate standards and methodologies (</a:t>
            </a:r>
            <a:r>
              <a:rPr lang="en-US" dirty="0" err="1"/>
              <a:t>v.g</a:t>
            </a:r>
            <a:r>
              <a:rPr lang="en-US" dirty="0"/>
              <a:t>. risk management and control evaluation)</a:t>
            </a:r>
          </a:p>
          <a:p>
            <a:pPr lvl="1"/>
            <a:r>
              <a:rPr lang="en-US" dirty="0"/>
              <a:t>Integrate commercial software for word processing, project management, spreadsheets (e.g. </a:t>
            </a:r>
            <a:r>
              <a:rPr lang="en-US" dirty="0" err="1"/>
              <a:t>Ms</a:t>
            </a:r>
            <a:r>
              <a:rPr lang="en-US" dirty="0"/>
              <a:t> Office, acrobat)</a:t>
            </a:r>
          </a:p>
          <a:p>
            <a:pPr lvl="1"/>
            <a:r>
              <a:rPr lang="en-US" dirty="0"/>
              <a:t>Integration with BI and data analytics applications</a:t>
            </a:r>
          </a:p>
          <a:p>
            <a:pPr lvl="1"/>
            <a:r>
              <a:rPr lang="en-US" dirty="0">
                <a:hlinkClick r:id="rId2" action="ppaction://hlinkfile"/>
              </a:rPr>
              <a:t>Generic Audit Process (First approach)</a:t>
            </a:r>
            <a:endParaRPr lang="en-US" dirty="0"/>
          </a:p>
          <a:p>
            <a:endParaRPr lang="en-US" dirty="0"/>
          </a:p>
          <a:p>
            <a:endParaRPr lang="en-US" dirty="0"/>
          </a:p>
        </p:txBody>
      </p:sp>
    </p:spTree>
    <p:extLst>
      <p:ext uri="{BB962C8B-B14F-4D97-AF65-F5344CB8AC3E}">
        <p14:creationId xmlns:p14="http://schemas.microsoft.com/office/powerpoint/2010/main" val="1293737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CA2179-99B3-478C-B3C7-BA1D5800B7E8}"/>
              </a:ext>
            </a:extLst>
          </p:cNvPr>
          <p:cNvSpPr>
            <a:spLocks noGrp="1"/>
          </p:cNvSpPr>
          <p:nvPr>
            <p:ph type="title"/>
          </p:nvPr>
        </p:nvSpPr>
        <p:spPr>
          <a:xfrm>
            <a:off x="142361" y="337748"/>
            <a:ext cx="12232153" cy="1325563"/>
          </a:xfrm>
        </p:spPr>
        <p:txBody>
          <a:bodyPr>
            <a:noAutofit/>
          </a:bodyPr>
          <a:lstStyle/>
          <a:p>
            <a:r>
              <a:rPr lang="es-MX" sz="3200" dirty="0"/>
              <a:t>Project Plan </a:t>
            </a:r>
            <a:r>
              <a:rPr lang="es-MX" sz="3200" dirty="0" err="1"/>
              <a:t>Changes</a:t>
            </a:r>
            <a:r>
              <a:rPr lang="es-MX" sz="3200" dirty="0"/>
              <a:t> (AMS)</a:t>
            </a:r>
          </a:p>
        </p:txBody>
      </p:sp>
      <p:sp>
        <p:nvSpPr>
          <p:cNvPr id="3" name="Marcador de contenido 2">
            <a:extLst>
              <a:ext uri="{FF2B5EF4-FFF2-40B4-BE49-F238E27FC236}">
                <a16:creationId xmlns:a16="http://schemas.microsoft.com/office/drawing/2014/main" id="{63B3ECA8-FA87-4837-B512-933D4BE23F7C}"/>
              </a:ext>
            </a:extLst>
          </p:cNvPr>
          <p:cNvSpPr>
            <a:spLocks noGrp="1"/>
          </p:cNvSpPr>
          <p:nvPr>
            <p:ph idx="1"/>
          </p:nvPr>
        </p:nvSpPr>
        <p:spPr/>
        <p:txBody>
          <a:bodyPr>
            <a:normAutofit/>
          </a:bodyPr>
          <a:lstStyle/>
          <a:p>
            <a:r>
              <a:rPr lang="en-US" dirty="0"/>
              <a:t>Decision to conduct a global study</a:t>
            </a:r>
          </a:p>
          <a:p>
            <a:r>
              <a:rPr lang="en-US" dirty="0"/>
              <a:t>Elimination of a second survey and refinement deliverables</a:t>
            </a:r>
          </a:p>
          <a:p>
            <a:r>
              <a:rPr lang="en-US" dirty="0"/>
              <a:t>The new project plan be developed in the original schedule</a:t>
            </a:r>
          </a:p>
          <a:p>
            <a:pPr marL="0" indent="0">
              <a:buNone/>
            </a:pPr>
            <a:endParaRPr lang="en-US" dirty="0"/>
          </a:p>
        </p:txBody>
      </p:sp>
    </p:spTree>
    <p:extLst>
      <p:ext uri="{BB962C8B-B14F-4D97-AF65-F5344CB8AC3E}">
        <p14:creationId xmlns:p14="http://schemas.microsoft.com/office/powerpoint/2010/main" val="999421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pPr marL="0" indent="0" algn="ctr">
              <a:buNone/>
            </a:pPr>
            <a:endParaRPr lang="en-IN" sz="6000" dirty="0"/>
          </a:p>
          <a:p>
            <a:pPr marL="0" indent="0" algn="ctr">
              <a:buNone/>
            </a:pPr>
            <a:r>
              <a:rPr lang="en-IN" sz="6000" dirty="0"/>
              <a:t>Thank You</a:t>
            </a:r>
          </a:p>
        </p:txBody>
      </p:sp>
    </p:spTree>
    <p:extLst>
      <p:ext uri="{BB962C8B-B14F-4D97-AF65-F5344CB8AC3E}">
        <p14:creationId xmlns:p14="http://schemas.microsoft.com/office/powerpoint/2010/main" val="3300916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AGENDA</a:t>
            </a:r>
          </a:p>
        </p:txBody>
      </p:sp>
      <p:sp>
        <p:nvSpPr>
          <p:cNvPr id="3" name="Content Placeholder 2"/>
          <p:cNvSpPr>
            <a:spLocks noGrp="1"/>
          </p:cNvSpPr>
          <p:nvPr>
            <p:ph idx="1"/>
          </p:nvPr>
        </p:nvSpPr>
        <p:spPr/>
        <p:txBody>
          <a:bodyPr>
            <a:normAutofit lnSpcReduction="10000"/>
          </a:bodyPr>
          <a:lstStyle/>
          <a:p>
            <a:pPr marL="514350" lvl="0" indent="-514350">
              <a:buFont typeface="+mj-lt"/>
              <a:buAutoNum type="arabicPeriod"/>
            </a:pPr>
            <a:r>
              <a:rPr lang="en-US" dirty="0"/>
              <a:t>Project Synopsis (Project 5)</a:t>
            </a:r>
          </a:p>
          <a:p>
            <a:pPr marL="514350" lvl="0" indent="-514350">
              <a:buFont typeface="+mj-lt"/>
              <a:buAutoNum type="arabicPeriod"/>
            </a:pPr>
            <a:r>
              <a:rPr lang="en-US" dirty="0"/>
              <a:t>Project Plan 1 (Documentation Requirements of an IT Audit)</a:t>
            </a:r>
          </a:p>
          <a:p>
            <a:pPr lvl="1"/>
            <a:r>
              <a:rPr lang="en-US" dirty="0"/>
              <a:t>Original project plan</a:t>
            </a:r>
          </a:p>
          <a:p>
            <a:pPr lvl="1"/>
            <a:r>
              <a:rPr lang="en-US" dirty="0"/>
              <a:t>Updated Project plan</a:t>
            </a:r>
          </a:p>
          <a:p>
            <a:pPr lvl="1"/>
            <a:r>
              <a:rPr lang="en-US" dirty="0"/>
              <a:t>Deliverables</a:t>
            </a:r>
          </a:p>
          <a:p>
            <a:pPr lvl="1"/>
            <a:r>
              <a:rPr lang="en-US" dirty="0"/>
              <a:t>Project Plan Changes</a:t>
            </a:r>
          </a:p>
          <a:p>
            <a:pPr marL="514350" lvl="0" indent="-514350">
              <a:buFont typeface="+mj-lt"/>
              <a:buAutoNum type="arabicPeriod"/>
            </a:pPr>
            <a:r>
              <a:rPr lang="en-US" dirty="0"/>
              <a:t>Project Plan 2 (Audit Management System)</a:t>
            </a:r>
          </a:p>
          <a:p>
            <a:pPr lvl="1"/>
            <a:r>
              <a:rPr lang="en-US" dirty="0"/>
              <a:t>Original project plan</a:t>
            </a:r>
          </a:p>
          <a:p>
            <a:pPr lvl="1"/>
            <a:r>
              <a:rPr lang="en-US" dirty="0"/>
              <a:t>Updated Project plan</a:t>
            </a:r>
          </a:p>
          <a:p>
            <a:pPr lvl="1"/>
            <a:r>
              <a:rPr lang="en-US" dirty="0"/>
              <a:t>Deliverables</a:t>
            </a:r>
          </a:p>
          <a:p>
            <a:pPr lvl="1"/>
            <a:r>
              <a:rPr lang="en-US" dirty="0"/>
              <a:t>Project Plan Changes</a:t>
            </a:r>
          </a:p>
          <a:p>
            <a:endParaRPr lang="es-MX" dirty="0"/>
          </a:p>
        </p:txBody>
      </p:sp>
    </p:spTree>
    <p:extLst>
      <p:ext uri="{BB962C8B-B14F-4D97-AF65-F5344CB8AC3E}">
        <p14:creationId xmlns:p14="http://schemas.microsoft.com/office/powerpoint/2010/main" val="1109850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1. Project Synopsis</a:t>
            </a:r>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Documentation Requirements of an IT Audit including Audit Management System (Area: Audit Process)</a:t>
            </a:r>
            <a:endParaRPr lang="es-MX" dirty="0"/>
          </a:p>
          <a:p>
            <a:pPr marL="0" indent="0">
              <a:buNone/>
            </a:pPr>
            <a:r>
              <a:rPr lang="en-US" dirty="0"/>
              <a:t> </a:t>
            </a:r>
            <a:endParaRPr lang="es-MX" dirty="0"/>
          </a:p>
          <a:p>
            <a:r>
              <a:rPr lang="en-US" b="1" dirty="0"/>
              <a:t>Introduction</a:t>
            </a:r>
            <a:endParaRPr lang="es-MX" dirty="0"/>
          </a:p>
          <a:p>
            <a:pPr marL="0" indent="0">
              <a:buNone/>
            </a:pPr>
            <a:r>
              <a:rPr lang="en-US" dirty="0"/>
              <a:t> </a:t>
            </a:r>
            <a:endParaRPr lang="es-MX" dirty="0"/>
          </a:p>
          <a:p>
            <a:pPr algn="just"/>
            <a:r>
              <a:rPr lang="en-US" dirty="0"/>
              <a:t>At 24thWGITA meeting, it was discussed that WGITA in collaboration with IDI may consider developing AMS and it was decided to conduct a survey during 2015, 16 of 23 respondents were in </a:t>
            </a:r>
            <a:r>
              <a:rPr lang="en-US" dirty="0" err="1"/>
              <a:t>favour</a:t>
            </a:r>
            <a:r>
              <a:rPr lang="en-US" dirty="0"/>
              <a:t> of inclusion of AMS as a project, however, as many members have also shown interest for the project on: “Documentation Requirement for an IT audit”, Audit Management System may be included as part of this project 5, to achieve the resulted scope, </a:t>
            </a:r>
            <a:r>
              <a:rPr lang="en-US" b="1" dirty="0"/>
              <a:t>two</a:t>
            </a:r>
            <a:r>
              <a:rPr lang="en-US" dirty="0"/>
              <a:t> subprojects were defined:</a:t>
            </a:r>
            <a:endParaRPr lang="es-MX" dirty="0"/>
          </a:p>
          <a:p>
            <a:pPr marL="0" indent="0">
              <a:buNone/>
            </a:pPr>
            <a:endParaRPr lang="en-IN" dirty="0"/>
          </a:p>
        </p:txBody>
      </p:sp>
    </p:spTree>
    <p:extLst>
      <p:ext uri="{BB962C8B-B14F-4D97-AF65-F5344CB8AC3E}">
        <p14:creationId xmlns:p14="http://schemas.microsoft.com/office/powerpoint/2010/main" val="4238296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Project Synopsis</a:t>
            </a:r>
          </a:p>
        </p:txBody>
      </p:sp>
      <p:sp>
        <p:nvSpPr>
          <p:cNvPr id="8" name="Rectangle 2"/>
          <p:cNvSpPr>
            <a:spLocks noChangeArrowheads="1"/>
          </p:cNvSpPr>
          <p:nvPr/>
        </p:nvSpPr>
        <p:spPr bwMode="auto">
          <a:xfrm>
            <a:off x="542332" y="1512616"/>
            <a:ext cx="10882648"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Subproject 1, Documentation requirements of an IT Audit</a:t>
            </a:r>
            <a:r>
              <a:rPr kumimoji="0" lang="en-US" altLang="zh-CN" sz="2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s-MX" altLang="zh-CN"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Taking in consideration the overall documentation requirements in an IT Audit would essentially flow from Level 3 ISSAIs viz~ ISSAIs 100, 200, 300 and 400, the approach of this subproject is to conduct a survey to identify specific adjustment to the documentation process in an IT Audit.</a:t>
            </a:r>
            <a:endParaRPr kumimoji="0" lang="es-MX" altLang="zh-CN" b="0" i="0" u="none" strike="noStrike" cap="none" normalizeH="0" baseline="0" dirty="0">
              <a:ln>
                <a:noFill/>
              </a:ln>
              <a:solidFill>
                <a:schemeClr val="tx1"/>
              </a:solidFill>
              <a:effectLst/>
            </a:endParaRPr>
          </a:p>
        </p:txBody>
      </p:sp>
      <p:sp>
        <p:nvSpPr>
          <p:cNvPr id="6" name="Rectangle 1">
            <a:extLst>
              <a:ext uri="{FF2B5EF4-FFF2-40B4-BE49-F238E27FC236}">
                <a16:creationId xmlns:a16="http://schemas.microsoft.com/office/drawing/2014/main" id="{8577FAF7-9205-4FE8-89CA-64A49F335D7D}"/>
              </a:ext>
            </a:extLst>
          </p:cNvPr>
          <p:cNvSpPr>
            <a:spLocks noChangeArrowheads="1"/>
          </p:cNvSpPr>
          <p:nvPr/>
        </p:nvSpPr>
        <p:spPr bwMode="auto">
          <a:xfrm>
            <a:off x="393460" y="3102632"/>
            <a:ext cx="10718209"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s-MX" b="1"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Subproject 2 </a:t>
            </a:r>
            <a:r>
              <a:rPr kumimoji="0" lang="en-US" altLang="zh-CN" b="1"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Audit Management System (AMS)</a:t>
            </a:r>
            <a:endParaRPr kumimoji="0" lang="es-MX" altLang="zh-CN"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For the development of a useful AMS for the different SAIS, it was proposed to initiate the project with the identification of a Generic Audit Process or part of the process that is common and produce value to the majority of SAIs, define this process in tree steps:</a:t>
            </a:r>
            <a:endParaRPr kumimoji="0" lang="es-MX" altLang="zh-CN" b="0" i="0" u="none" strike="noStrike" cap="none" normalizeH="0" baseline="0" dirty="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zh-CN"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The first approach of a Generic Audit Process with functional requirements will be developed by members of project 5.</a:t>
            </a:r>
            <a:endParaRPr kumimoji="0" lang="es-MX" altLang="zh-CN" b="0" i="0" u="none" strike="noStrike" cap="none" normalizeH="0" baseline="0" dirty="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zh-CN"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The Generic Audit Process will be enhanced with the feedback of members of the WGITA.</a:t>
            </a:r>
            <a:endParaRPr kumimoji="0" lang="es-MX" altLang="zh-CN" b="0" i="0" u="none" strike="noStrike" cap="none" normalizeH="0" baseline="0" dirty="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zh-CN"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With the enhanced version, a survey will be conducted with all SAIs </a:t>
            </a:r>
            <a:endParaRPr kumimoji="0" lang="es-MX" altLang="zh-CN" b="0" i="0" u="none" strike="noStrike" cap="none" normalizeH="0" baseline="0" dirty="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zh-CN"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With the result of the survey, a feasibility analysis for the AMS will be done, and if the AMS is feasible, a business case will be developed.</a:t>
            </a:r>
            <a:endParaRPr kumimoji="0" lang="es-MX" altLang="zh-CN"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4147398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 Project Initiation Document</a:t>
            </a:r>
            <a:endParaRPr lang="en-IN" dirty="0"/>
          </a:p>
        </p:txBody>
      </p:sp>
      <p:sp>
        <p:nvSpPr>
          <p:cNvPr id="6" name="Marcador de contenido 5"/>
          <p:cNvSpPr>
            <a:spLocks noGrp="1"/>
          </p:cNvSpPr>
          <p:nvPr>
            <p:ph idx="1"/>
          </p:nvPr>
        </p:nvSpPr>
        <p:spPr>
          <a:xfrm>
            <a:off x="340216" y="1448398"/>
            <a:ext cx="5755784" cy="4351338"/>
          </a:xfrm>
        </p:spPr>
        <p:txBody>
          <a:bodyPr>
            <a:noAutofit/>
          </a:bodyPr>
          <a:lstStyle/>
          <a:p>
            <a:pPr marL="0" indent="0">
              <a:buNone/>
            </a:pPr>
            <a:r>
              <a:rPr lang="en-US" sz="2400" b="1" dirty="0"/>
              <a:t>1. Documentation requirements of an IT Audit</a:t>
            </a:r>
            <a:endParaRPr lang="es-MX" sz="2400" dirty="0"/>
          </a:p>
          <a:p>
            <a:pPr marL="0" indent="0">
              <a:buNone/>
            </a:pPr>
            <a:r>
              <a:rPr lang="en-US" sz="1800" b="1" dirty="0"/>
              <a:t>Issues to be covered/Scope of the project</a:t>
            </a:r>
          </a:p>
          <a:p>
            <a:pPr marL="0" indent="0" algn="just">
              <a:buNone/>
            </a:pPr>
            <a:r>
              <a:rPr lang="en-US" sz="1800" dirty="0"/>
              <a:t>The survey will identify specific adjustments to the documentation process of an IT Audit in each of the following phases:</a:t>
            </a:r>
            <a:endParaRPr lang="es-MX" sz="1800" dirty="0"/>
          </a:p>
          <a:p>
            <a:pPr algn="just"/>
            <a:r>
              <a:rPr lang="en-US" sz="1800" dirty="0"/>
              <a:t>Planning</a:t>
            </a:r>
            <a:endParaRPr lang="es-MX" sz="1800" dirty="0"/>
          </a:p>
          <a:p>
            <a:pPr algn="just"/>
            <a:r>
              <a:rPr lang="en-US" sz="1800" dirty="0"/>
              <a:t>Execution</a:t>
            </a:r>
            <a:endParaRPr lang="es-MX" sz="1800" dirty="0"/>
          </a:p>
          <a:p>
            <a:pPr algn="just"/>
            <a:r>
              <a:rPr lang="en-US" sz="1800" dirty="0"/>
              <a:t>Reporting and Follow up</a:t>
            </a:r>
            <a:endParaRPr lang="es-MX" sz="1800" dirty="0"/>
          </a:p>
          <a:p>
            <a:pPr algn="just"/>
            <a:r>
              <a:rPr lang="en-US" sz="1800" dirty="0"/>
              <a:t>Termination </a:t>
            </a:r>
            <a:endParaRPr lang="es-MX" sz="1800" dirty="0"/>
          </a:p>
          <a:p>
            <a:pPr algn="just"/>
            <a:r>
              <a:rPr lang="en-US" sz="1800" dirty="0"/>
              <a:t>Archiving and disposal</a:t>
            </a:r>
            <a:endParaRPr lang="es-MX" sz="1800" dirty="0"/>
          </a:p>
          <a:p>
            <a:pPr marL="0" indent="0" algn="just">
              <a:buNone/>
            </a:pPr>
            <a:r>
              <a:rPr lang="en-US" sz="1800" dirty="0"/>
              <a:t> The level of standardization of the documentation in terms of checklists, specimen letters, organization of working papers, and the retention and protection requirements of the documentation.</a:t>
            </a:r>
            <a:endParaRPr lang="es-MX" sz="1800" dirty="0"/>
          </a:p>
        </p:txBody>
      </p:sp>
      <p:sp>
        <p:nvSpPr>
          <p:cNvPr id="9" name="Rectángulo 8"/>
          <p:cNvSpPr/>
          <p:nvPr/>
        </p:nvSpPr>
        <p:spPr>
          <a:xfrm>
            <a:off x="6272013" y="2226374"/>
            <a:ext cx="5589430" cy="3336298"/>
          </a:xfrm>
          <a:prstGeom prst="rect">
            <a:avLst/>
          </a:prstGeom>
        </p:spPr>
        <p:txBody>
          <a:bodyPr wrap="square">
            <a:spAutoFit/>
          </a:bodyPr>
          <a:lstStyle/>
          <a:p>
            <a:pPr>
              <a:lnSpc>
                <a:spcPct val="90000"/>
              </a:lnSpc>
              <a:spcBef>
                <a:spcPts val="1000"/>
              </a:spcBef>
              <a:spcAft>
                <a:spcPts val="300"/>
              </a:spcAft>
            </a:pPr>
            <a:r>
              <a:rPr lang="en-US" b="1" dirty="0"/>
              <a:t>Deliverables</a:t>
            </a:r>
          </a:p>
          <a:p>
            <a:pPr>
              <a:lnSpc>
                <a:spcPct val="90000"/>
              </a:lnSpc>
              <a:spcBef>
                <a:spcPts val="1000"/>
              </a:spcBef>
              <a:spcAft>
                <a:spcPts val="300"/>
              </a:spcAft>
            </a:pPr>
            <a:r>
              <a:rPr lang="en-US" dirty="0"/>
              <a:t>Guideline with the description of the specific adjustments in the documentation process of an IT audit in each of the following phases:</a:t>
            </a:r>
            <a:endParaRPr lang="es-MX" dirty="0"/>
          </a:p>
          <a:p>
            <a:pPr marL="228600" lvl="0" indent="-228600">
              <a:lnSpc>
                <a:spcPct val="90000"/>
              </a:lnSpc>
              <a:spcBef>
                <a:spcPts val="1000"/>
              </a:spcBef>
              <a:spcAft>
                <a:spcPts val="300"/>
              </a:spcAft>
              <a:buFont typeface="Arial" panose="020B0604020202020204" pitchFamily="34" charset="0"/>
              <a:buChar char="•"/>
            </a:pPr>
            <a:r>
              <a:rPr lang="en-US" dirty="0"/>
              <a:t>Planning</a:t>
            </a:r>
            <a:endParaRPr lang="es-MX" dirty="0"/>
          </a:p>
          <a:p>
            <a:pPr marL="228600" lvl="0" indent="-228600">
              <a:lnSpc>
                <a:spcPct val="90000"/>
              </a:lnSpc>
              <a:spcBef>
                <a:spcPts val="1000"/>
              </a:spcBef>
              <a:spcAft>
                <a:spcPts val="300"/>
              </a:spcAft>
              <a:buFont typeface="Arial" panose="020B0604020202020204" pitchFamily="34" charset="0"/>
              <a:buChar char="•"/>
            </a:pPr>
            <a:r>
              <a:rPr lang="en-US" dirty="0"/>
              <a:t>Execution</a:t>
            </a:r>
            <a:endParaRPr lang="es-MX" dirty="0"/>
          </a:p>
          <a:p>
            <a:pPr marL="228600" lvl="0" indent="-228600">
              <a:lnSpc>
                <a:spcPct val="90000"/>
              </a:lnSpc>
              <a:spcBef>
                <a:spcPts val="1000"/>
              </a:spcBef>
              <a:spcAft>
                <a:spcPts val="300"/>
              </a:spcAft>
              <a:buFont typeface="Arial" panose="020B0604020202020204" pitchFamily="34" charset="0"/>
              <a:buChar char="•"/>
            </a:pPr>
            <a:r>
              <a:rPr lang="en-US" dirty="0"/>
              <a:t>Reporting and Follow up</a:t>
            </a:r>
            <a:endParaRPr lang="es-MX" dirty="0"/>
          </a:p>
          <a:p>
            <a:pPr marL="228600" lvl="0" indent="-228600">
              <a:lnSpc>
                <a:spcPct val="90000"/>
              </a:lnSpc>
              <a:spcBef>
                <a:spcPts val="1000"/>
              </a:spcBef>
              <a:spcAft>
                <a:spcPts val="300"/>
              </a:spcAft>
              <a:buFont typeface="Arial" panose="020B0604020202020204" pitchFamily="34" charset="0"/>
              <a:buChar char="•"/>
            </a:pPr>
            <a:r>
              <a:rPr lang="en-US" dirty="0"/>
              <a:t>Termination  </a:t>
            </a:r>
            <a:endParaRPr lang="es-MX" dirty="0"/>
          </a:p>
          <a:p>
            <a:pPr marL="228600" indent="-228600">
              <a:lnSpc>
                <a:spcPct val="90000"/>
              </a:lnSpc>
              <a:spcBef>
                <a:spcPts val="1000"/>
              </a:spcBef>
              <a:spcAft>
                <a:spcPts val="300"/>
              </a:spcAft>
              <a:buFont typeface="Arial" panose="020B0604020202020204" pitchFamily="34" charset="0"/>
              <a:buChar char="•"/>
            </a:pPr>
            <a:r>
              <a:rPr lang="en-US" dirty="0"/>
              <a:t>Archiving and disposal</a:t>
            </a:r>
            <a:r>
              <a:rPr lang="es-MX" dirty="0"/>
              <a:t> </a:t>
            </a:r>
          </a:p>
        </p:txBody>
      </p:sp>
    </p:spTree>
    <p:extLst>
      <p:ext uri="{BB962C8B-B14F-4D97-AF65-F5344CB8AC3E}">
        <p14:creationId xmlns:p14="http://schemas.microsoft.com/office/powerpoint/2010/main" val="277846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3902"/>
            <a:ext cx="12544023" cy="948520"/>
          </a:xfrm>
        </p:spPr>
        <p:txBody>
          <a:bodyPr>
            <a:noAutofit/>
          </a:bodyPr>
          <a:lstStyle/>
          <a:p>
            <a:r>
              <a:rPr lang="en-IN" sz="3200" dirty="0"/>
              <a:t>Original Project Plan 1 </a:t>
            </a:r>
            <a:r>
              <a:rPr lang="en-US" sz="3200" dirty="0"/>
              <a:t>Documentation requirements of an IT Audit</a:t>
            </a:r>
            <a:br>
              <a:rPr lang="es-MX" sz="3200" dirty="0"/>
            </a:br>
            <a:endParaRPr lang="en-IN" sz="3200" dirty="0"/>
          </a:p>
        </p:txBody>
      </p:sp>
      <p:sp>
        <p:nvSpPr>
          <p:cNvPr id="3" name="Content Placeholder 2"/>
          <p:cNvSpPr>
            <a:spLocks noGrp="1"/>
          </p:cNvSpPr>
          <p:nvPr>
            <p:ph idx="1"/>
          </p:nvPr>
        </p:nvSpPr>
        <p:spPr/>
        <p:txBody>
          <a:bodyPr/>
          <a:lstStyle/>
          <a:p>
            <a:pPr marL="0" indent="0">
              <a:buNone/>
            </a:pPr>
            <a:endParaRPr lang="en-IN" dirty="0"/>
          </a:p>
          <a:p>
            <a:endParaRPr lang="en-IN" dirty="0"/>
          </a:p>
        </p:txBody>
      </p:sp>
      <p:graphicFrame>
        <p:nvGraphicFramePr>
          <p:cNvPr id="5" name="Objeto 4"/>
          <p:cNvGraphicFramePr>
            <a:graphicFrameLocks noChangeAspect="1"/>
          </p:cNvGraphicFramePr>
          <p:nvPr>
            <p:extLst>
              <p:ext uri="{D42A27DB-BD31-4B8C-83A1-F6EECF244321}">
                <p14:modId xmlns:p14="http://schemas.microsoft.com/office/powerpoint/2010/main" val="1752029858"/>
              </p:ext>
            </p:extLst>
          </p:nvPr>
        </p:nvGraphicFramePr>
        <p:xfrm>
          <a:off x="319088" y="614363"/>
          <a:ext cx="11517312" cy="6146800"/>
        </p:xfrm>
        <a:graphic>
          <a:graphicData uri="http://schemas.openxmlformats.org/presentationml/2006/ole">
            <mc:AlternateContent xmlns:mc="http://schemas.openxmlformats.org/markup-compatibility/2006">
              <mc:Choice xmlns:v="urn:schemas-microsoft-com:vml" Requires="v">
                <p:oleObj spid="_x0000_s4114" name="Worksheet" r:id="rId3" imgW="23412416" imgH="12496672" progId="Excel.Sheet.12">
                  <p:embed/>
                </p:oleObj>
              </mc:Choice>
              <mc:Fallback>
                <p:oleObj name="Worksheet" r:id="rId3" imgW="23412416" imgH="12496672" progId="Excel.Sheet.12">
                  <p:embed/>
                  <p:pic>
                    <p:nvPicPr>
                      <p:cNvPr id="0" name=""/>
                      <p:cNvPicPr/>
                      <p:nvPr/>
                    </p:nvPicPr>
                    <p:blipFill>
                      <a:blip r:embed="rId4"/>
                      <a:stretch>
                        <a:fillRect/>
                      </a:stretch>
                    </p:blipFill>
                    <p:spPr>
                      <a:xfrm>
                        <a:off x="319088" y="614363"/>
                        <a:ext cx="11517312" cy="6146800"/>
                      </a:xfrm>
                      <a:prstGeom prst="rect">
                        <a:avLst/>
                      </a:prstGeom>
                    </p:spPr>
                  </p:pic>
                </p:oleObj>
              </mc:Fallback>
            </mc:AlternateContent>
          </a:graphicData>
        </a:graphic>
      </p:graphicFrame>
    </p:spTree>
    <p:extLst>
      <p:ext uri="{BB962C8B-B14F-4D97-AF65-F5344CB8AC3E}">
        <p14:creationId xmlns:p14="http://schemas.microsoft.com/office/powerpoint/2010/main" val="3504252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3902"/>
            <a:ext cx="12544023" cy="948520"/>
          </a:xfrm>
        </p:spPr>
        <p:txBody>
          <a:bodyPr>
            <a:noAutofit/>
          </a:bodyPr>
          <a:lstStyle/>
          <a:p>
            <a:r>
              <a:rPr lang="en-IN" sz="3200" dirty="0"/>
              <a:t>Updated Project Plan 1 </a:t>
            </a:r>
            <a:r>
              <a:rPr lang="en-US" sz="3200" dirty="0"/>
              <a:t>Documentation requirements of an IT Audit</a:t>
            </a:r>
            <a:br>
              <a:rPr lang="es-MX" sz="3200" dirty="0"/>
            </a:br>
            <a:endParaRPr lang="en-IN" sz="3200" dirty="0"/>
          </a:p>
        </p:txBody>
      </p:sp>
      <p:sp>
        <p:nvSpPr>
          <p:cNvPr id="3" name="Content Placeholder 2"/>
          <p:cNvSpPr>
            <a:spLocks noGrp="1"/>
          </p:cNvSpPr>
          <p:nvPr>
            <p:ph idx="1"/>
          </p:nvPr>
        </p:nvSpPr>
        <p:spPr/>
        <p:txBody>
          <a:bodyPr/>
          <a:lstStyle/>
          <a:p>
            <a:pPr marL="0" indent="0">
              <a:buNone/>
            </a:pPr>
            <a:endParaRPr lang="en-IN" dirty="0"/>
          </a:p>
          <a:p>
            <a:endParaRPr lang="en-IN" dirty="0"/>
          </a:p>
        </p:txBody>
      </p:sp>
      <p:graphicFrame>
        <p:nvGraphicFramePr>
          <p:cNvPr id="8" name="Objeto 7">
            <a:extLst>
              <a:ext uri="{FF2B5EF4-FFF2-40B4-BE49-F238E27FC236}">
                <a16:creationId xmlns:a16="http://schemas.microsoft.com/office/drawing/2014/main" id="{42F96B99-8D8F-4D12-A308-F8A4EF85DFDD}"/>
              </a:ext>
            </a:extLst>
          </p:cNvPr>
          <p:cNvGraphicFramePr>
            <a:graphicFrameLocks noChangeAspect="1"/>
          </p:cNvGraphicFramePr>
          <p:nvPr>
            <p:extLst>
              <p:ext uri="{D42A27DB-BD31-4B8C-83A1-F6EECF244321}">
                <p14:modId xmlns:p14="http://schemas.microsoft.com/office/powerpoint/2010/main" val="2668292944"/>
              </p:ext>
            </p:extLst>
          </p:nvPr>
        </p:nvGraphicFramePr>
        <p:xfrm>
          <a:off x="229969" y="1026488"/>
          <a:ext cx="11808719" cy="4930801"/>
        </p:xfrm>
        <a:graphic>
          <a:graphicData uri="http://schemas.openxmlformats.org/presentationml/2006/ole">
            <mc:AlternateContent xmlns:mc="http://schemas.openxmlformats.org/markup-compatibility/2006">
              <mc:Choice xmlns:v="urn:schemas-microsoft-com:vml" Requires="v">
                <p:oleObj spid="_x0000_s6163" name="Worksheet" r:id="rId3" imgW="25817337" imgH="6510581" progId="Excel.Sheet.12">
                  <p:embed/>
                </p:oleObj>
              </mc:Choice>
              <mc:Fallback>
                <p:oleObj name="Worksheet" r:id="rId3" imgW="25817337" imgH="6510581" progId="Excel.Sheet.12">
                  <p:embed/>
                  <p:pic>
                    <p:nvPicPr>
                      <p:cNvPr id="0" name=""/>
                      <p:cNvPicPr/>
                      <p:nvPr/>
                    </p:nvPicPr>
                    <p:blipFill>
                      <a:blip r:embed="rId4"/>
                      <a:stretch>
                        <a:fillRect/>
                      </a:stretch>
                    </p:blipFill>
                    <p:spPr>
                      <a:xfrm>
                        <a:off x="229969" y="1026488"/>
                        <a:ext cx="11808719" cy="4930801"/>
                      </a:xfrm>
                      <a:prstGeom prst="rect">
                        <a:avLst/>
                      </a:prstGeom>
                    </p:spPr>
                  </p:pic>
                </p:oleObj>
              </mc:Fallback>
            </mc:AlternateContent>
          </a:graphicData>
        </a:graphic>
      </p:graphicFrame>
      <p:graphicFrame>
        <p:nvGraphicFramePr>
          <p:cNvPr id="10" name="Objeto 9">
            <a:extLst>
              <a:ext uri="{FF2B5EF4-FFF2-40B4-BE49-F238E27FC236}">
                <a16:creationId xmlns:a16="http://schemas.microsoft.com/office/drawing/2014/main" id="{AB8362C0-36FF-4F4E-8451-656A6BFC420F}"/>
              </a:ext>
            </a:extLst>
          </p:cNvPr>
          <p:cNvGraphicFramePr>
            <a:graphicFrameLocks noChangeAspect="1"/>
          </p:cNvGraphicFramePr>
          <p:nvPr>
            <p:extLst>
              <p:ext uri="{D42A27DB-BD31-4B8C-83A1-F6EECF244321}">
                <p14:modId xmlns:p14="http://schemas.microsoft.com/office/powerpoint/2010/main" val="1618309966"/>
              </p:ext>
            </p:extLst>
          </p:nvPr>
        </p:nvGraphicFramePr>
        <p:xfrm>
          <a:off x="677662" y="6143282"/>
          <a:ext cx="6418519" cy="510816"/>
        </p:xfrm>
        <a:graphic>
          <a:graphicData uri="http://schemas.openxmlformats.org/presentationml/2006/ole">
            <mc:AlternateContent xmlns:mc="http://schemas.openxmlformats.org/markup-compatibility/2006">
              <mc:Choice xmlns:v="urn:schemas-microsoft-com:vml" Requires="v">
                <p:oleObj spid="_x0000_s6164" name="Worksheet" r:id="rId5" imgW="6881950" imgH="547821" progId="Excel.Sheet.12">
                  <p:embed/>
                </p:oleObj>
              </mc:Choice>
              <mc:Fallback>
                <p:oleObj name="Worksheet" r:id="rId5" imgW="6881950" imgH="547821" progId="Excel.Sheet.12">
                  <p:embed/>
                  <p:pic>
                    <p:nvPicPr>
                      <p:cNvPr id="0" name=""/>
                      <p:cNvPicPr/>
                      <p:nvPr/>
                    </p:nvPicPr>
                    <p:blipFill>
                      <a:blip r:embed="rId6"/>
                      <a:stretch>
                        <a:fillRect/>
                      </a:stretch>
                    </p:blipFill>
                    <p:spPr>
                      <a:xfrm>
                        <a:off x="677662" y="6143282"/>
                        <a:ext cx="6418519" cy="510816"/>
                      </a:xfrm>
                      <a:prstGeom prst="rect">
                        <a:avLst/>
                      </a:prstGeom>
                    </p:spPr>
                  </p:pic>
                </p:oleObj>
              </mc:Fallback>
            </mc:AlternateContent>
          </a:graphicData>
        </a:graphic>
      </p:graphicFrame>
    </p:spTree>
    <p:extLst>
      <p:ext uri="{BB962C8B-B14F-4D97-AF65-F5344CB8AC3E}">
        <p14:creationId xmlns:p14="http://schemas.microsoft.com/office/powerpoint/2010/main" val="2057208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CA2179-99B3-478C-B3C7-BA1D5800B7E8}"/>
              </a:ext>
            </a:extLst>
          </p:cNvPr>
          <p:cNvSpPr>
            <a:spLocks noGrp="1"/>
          </p:cNvSpPr>
          <p:nvPr>
            <p:ph type="title"/>
          </p:nvPr>
        </p:nvSpPr>
        <p:spPr>
          <a:xfrm>
            <a:off x="142361" y="337748"/>
            <a:ext cx="12232153" cy="1325563"/>
          </a:xfrm>
        </p:spPr>
        <p:txBody>
          <a:bodyPr>
            <a:noAutofit/>
          </a:bodyPr>
          <a:lstStyle/>
          <a:p>
            <a:r>
              <a:rPr lang="en-US" sz="3200" dirty="0"/>
              <a:t>Documentation requirements of an IT Audit  </a:t>
            </a:r>
            <a:br>
              <a:rPr lang="en-US" sz="3200" dirty="0"/>
            </a:br>
            <a:r>
              <a:rPr lang="en-US" sz="3200" dirty="0"/>
              <a:t>			Deliverables</a:t>
            </a:r>
            <a:br>
              <a:rPr lang="es-MX" sz="3200" dirty="0"/>
            </a:br>
            <a:endParaRPr lang="es-MX" sz="3200" dirty="0"/>
          </a:p>
        </p:txBody>
      </p:sp>
      <p:sp>
        <p:nvSpPr>
          <p:cNvPr id="3" name="Marcador de contenido 2">
            <a:extLst>
              <a:ext uri="{FF2B5EF4-FFF2-40B4-BE49-F238E27FC236}">
                <a16:creationId xmlns:a16="http://schemas.microsoft.com/office/drawing/2014/main" id="{63B3ECA8-FA87-4837-B512-933D4BE23F7C}"/>
              </a:ext>
            </a:extLst>
          </p:cNvPr>
          <p:cNvSpPr>
            <a:spLocks noGrp="1"/>
          </p:cNvSpPr>
          <p:nvPr>
            <p:ph idx="1"/>
          </p:nvPr>
        </p:nvSpPr>
        <p:spPr/>
        <p:txBody>
          <a:bodyPr/>
          <a:lstStyle/>
          <a:p>
            <a:r>
              <a:rPr lang="en-US" dirty="0"/>
              <a:t>Survey applied to Project 5 members</a:t>
            </a:r>
          </a:p>
          <a:p>
            <a:endParaRPr lang="en-US" dirty="0"/>
          </a:p>
          <a:p>
            <a:r>
              <a:rPr lang="en-US" dirty="0">
                <a:hlinkClick r:id="rId2" action="ppaction://hlinkfile"/>
              </a:rPr>
              <a:t>Example of Mexican SAI survey</a:t>
            </a:r>
            <a:endParaRPr lang="en-US" dirty="0"/>
          </a:p>
          <a:p>
            <a:endParaRPr lang="en-US" dirty="0"/>
          </a:p>
          <a:p>
            <a:endParaRPr lang="en-US" dirty="0"/>
          </a:p>
          <a:p>
            <a:r>
              <a:rPr lang="en-US" dirty="0"/>
              <a:t>Survey adjustment (feedbacks from Project 5 members)</a:t>
            </a:r>
          </a:p>
        </p:txBody>
      </p:sp>
    </p:spTree>
    <p:extLst>
      <p:ext uri="{BB962C8B-B14F-4D97-AF65-F5344CB8AC3E}">
        <p14:creationId xmlns:p14="http://schemas.microsoft.com/office/powerpoint/2010/main" val="589717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CA2179-99B3-478C-B3C7-BA1D5800B7E8}"/>
              </a:ext>
            </a:extLst>
          </p:cNvPr>
          <p:cNvSpPr>
            <a:spLocks noGrp="1"/>
          </p:cNvSpPr>
          <p:nvPr>
            <p:ph type="title"/>
          </p:nvPr>
        </p:nvSpPr>
        <p:spPr>
          <a:xfrm>
            <a:off x="142361" y="337748"/>
            <a:ext cx="12232153" cy="1325563"/>
          </a:xfrm>
        </p:spPr>
        <p:txBody>
          <a:bodyPr>
            <a:noAutofit/>
          </a:bodyPr>
          <a:lstStyle/>
          <a:p>
            <a:r>
              <a:rPr lang="en-US" sz="3200" dirty="0"/>
              <a:t>Project Plan Changes (Documentation Requirements of an IT </a:t>
            </a:r>
            <a:r>
              <a:rPr lang="en-US" sz="3200" dirty="0" err="1"/>
              <a:t>AUdit</a:t>
            </a:r>
            <a:r>
              <a:rPr lang="es-MX" sz="3200" dirty="0"/>
              <a:t>)</a:t>
            </a:r>
          </a:p>
        </p:txBody>
      </p:sp>
      <p:sp>
        <p:nvSpPr>
          <p:cNvPr id="3" name="Marcador de contenido 2">
            <a:extLst>
              <a:ext uri="{FF2B5EF4-FFF2-40B4-BE49-F238E27FC236}">
                <a16:creationId xmlns:a16="http://schemas.microsoft.com/office/drawing/2014/main" id="{63B3ECA8-FA87-4837-B512-933D4BE23F7C}"/>
              </a:ext>
            </a:extLst>
          </p:cNvPr>
          <p:cNvSpPr>
            <a:spLocks noGrp="1"/>
          </p:cNvSpPr>
          <p:nvPr>
            <p:ph idx="1"/>
          </p:nvPr>
        </p:nvSpPr>
        <p:spPr/>
        <p:txBody>
          <a:bodyPr>
            <a:normAutofit/>
          </a:bodyPr>
          <a:lstStyle/>
          <a:p>
            <a:r>
              <a:rPr lang="en-US" dirty="0"/>
              <a:t>Decision to conduct a survey</a:t>
            </a:r>
          </a:p>
          <a:p>
            <a:r>
              <a:rPr lang="en-US" dirty="0"/>
              <a:t>Elimination of a second survey</a:t>
            </a:r>
          </a:p>
          <a:p>
            <a:r>
              <a:rPr lang="en-US" dirty="0"/>
              <a:t>The new project plan will take 3 more months than the original</a:t>
            </a:r>
          </a:p>
          <a:p>
            <a:pPr marL="0" indent="0">
              <a:buNone/>
            </a:pPr>
            <a:endParaRPr lang="en-US" dirty="0"/>
          </a:p>
        </p:txBody>
      </p:sp>
    </p:spTree>
    <p:extLst>
      <p:ext uri="{BB962C8B-B14F-4D97-AF65-F5344CB8AC3E}">
        <p14:creationId xmlns:p14="http://schemas.microsoft.com/office/powerpoint/2010/main" val="38101900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845</TotalTime>
  <Words>947</Words>
  <Application>Microsoft Office PowerPoint</Application>
  <PresentationFormat>Panorámica</PresentationFormat>
  <Paragraphs>97</Paragraphs>
  <Slides>15</Slides>
  <Notes>0</Notes>
  <HiddenSlides>0</HiddenSlides>
  <MMClips>0</MMClips>
  <ScaleCrop>false</ScaleCrop>
  <HeadingPairs>
    <vt:vector size="8" baseType="variant">
      <vt:variant>
        <vt:lpstr>Fuentes usadas</vt:lpstr>
      </vt:variant>
      <vt:variant>
        <vt:i4>6</vt:i4>
      </vt:variant>
      <vt:variant>
        <vt:lpstr>Tema</vt:lpstr>
      </vt:variant>
      <vt:variant>
        <vt:i4>1</vt:i4>
      </vt:variant>
      <vt:variant>
        <vt:lpstr>Servidores OLE incrustados</vt:lpstr>
      </vt:variant>
      <vt:variant>
        <vt:i4>3</vt:i4>
      </vt:variant>
      <vt:variant>
        <vt:lpstr>Títulos de diapositiva</vt:lpstr>
      </vt:variant>
      <vt:variant>
        <vt:i4>15</vt:i4>
      </vt:variant>
    </vt:vector>
  </HeadingPairs>
  <TitlesOfParts>
    <vt:vector size="25" baseType="lpstr">
      <vt:lpstr>SimSun</vt:lpstr>
      <vt:lpstr>Arial</vt:lpstr>
      <vt:lpstr>Calibri</vt:lpstr>
      <vt:lpstr>Calibri Light</vt:lpstr>
      <vt:lpstr>Symbol</vt:lpstr>
      <vt:lpstr>Times New Roman</vt:lpstr>
      <vt:lpstr>Office Theme</vt:lpstr>
      <vt:lpstr>Worksheet</vt:lpstr>
      <vt:lpstr>Hoja de cálculo</vt:lpstr>
      <vt:lpstr>Hoja de cálculo de Microsoft Excel</vt:lpstr>
      <vt:lpstr>Documentation Requirements of an IT Audit including Audit Management System (Area: Audit Process)</vt:lpstr>
      <vt:lpstr>AGENDA</vt:lpstr>
      <vt:lpstr>1. Project Synopsis</vt:lpstr>
      <vt:lpstr>Project Synopsis</vt:lpstr>
      <vt:lpstr>2. Project Initiation Document</vt:lpstr>
      <vt:lpstr>Original Project Plan 1 Documentation requirements of an IT Audit </vt:lpstr>
      <vt:lpstr>Updated Project Plan 1 Documentation requirements of an IT Audit </vt:lpstr>
      <vt:lpstr>Documentation requirements of an IT Audit      Deliverables </vt:lpstr>
      <vt:lpstr>Project Plan Changes (Documentation Requirements of an IT AUdit)</vt:lpstr>
      <vt:lpstr>3. Project Initiation Document</vt:lpstr>
      <vt:lpstr>Original Project Plan 2 Audit Management System </vt:lpstr>
      <vt:lpstr>Updated Project Plan 2 Audit Management System </vt:lpstr>
      <vt:lpstr>Audit Management System    Deliverables </vt:lpstr>
      <vt:lpstr>Project Plan Changes (AMS)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Audit Management System</dc:title>
  <dc:creator>Indu</dc:creator>
  <cp:lastModifiedBy>rhernandez@dyasys.com.mx</cp:lastModifiedBy>
  <cp:revision>43</cp:revision>
  <cp:lastPrinted>2015-06-25T11:53:56Z</cp:lastPrinted>
  <dcterms:created xsi:type="dcterms:W3CDTF">2015-05-23T07:21:34Z</dcterms:created>
  <dcterms:modified xsi:type="dcterms:W3CDTF">2018-03-15T23:04:46Z</dcterms:modified>
</cp:coreProperties>
</file>